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4"/>
  </p:notesMasterIdLst>
  <p:sldIdLst>
    <p:sldId id="256" r:id="rId2"/>
    <p:sldId id="297" r:id="rId3"/>
    <p:sldId id="258" r:id="rId4"/>
    <p:sldId id="259" r:id="rId5"/>
    <p:sldId id="304" r:id="rId6"/>
    <p:sldId id="305" r:id="rId7"/>
    <p:sldId id="262" r:id="rId8"/>
    <p:sldId id="306" r:id="rId9"/>
    <p:sldId id="300" r:id="rId10"/>
    <p:sldId id="308" r:id="rId11"/>
    <p:sldId id="309" r:id="rId12"/>
    <p:sldId id="310" r:id="rId13"/>
    <p:sldId id="307" r:id="rId14"/>
    <p:sldId id="311" r:id="rId15"/>
    <p:sldId id="313" r:id="rId16"/>
    <p:sldId id="314" r:id="rId17"/>
    <p:sldId id="263" r:id="rId18"/>
    <p:sldId id="299" r:id="rId19"/>
    <p:sldId id="315" r:id="rId20"/>
    <p:sldId id="303" r:id="rId21"/>
    <p:sldId id="275" r:id="rId22"/>
    <p:sldId id="260" r:id="rId23"/>
  </p:sldIdLst>
  <p:sldSz cx="9144000" cy="5143500" type="screen16x9"/>
  <p:notesSz cx="6858000" cy="9144000"/>
  <p:embeddedFontLst>
    <p:embeddedFont>
      <p:font typeface="Anaheim" panose="02000503000000000000" pitchFamily="2" charset="0"/>
      <p:regular r:id="rId25"/>
      <p:bold r:id="rId26"/>
    </p:embeddedFont>
    <p:embeddedFont>
      <p:font typeface="Barlow Condensed" panose="00000506000000000000" pitchFamily="2" charset="0"/>
      <p:regular r:id="rId27"/>
      <p:bold r:id="rId28"/>
      <p:italic r:id="rId29"/>
      <p:boldItalic r:id="rId30"/>
    </p:embeddedFont>
    <p:embeddedFont>
      <p:font typeface="Be Vietnam Pro" pitchFamily="2" charset="0"/>
      <p:regular r:id="rId31"/>
      <p:bold r:id="rId32"/>
      <p:italic r:id="rId33"/>
      <p:boldItalic r:id="rId34"/>
    </p:embeddedFont>
    <p:embeddedFont>
      <p:font typeface="Nunito Light" pitchFamily="2" charset="0"/>
      <p:regular r:id="rId35"/>
      <p:italic r:id="rId36"/>
    </p:embeddedFont>
    <p:embeddedFont>
      <p:font typeface="Platypi Medium" panose="020B0604020202020204" charset="0"/>
      <p:regular r:id="rId37"/>
    </p:embeddedFont>
    <p:embeddedFont>
      <p:font typeface="Raleway" pitchFamily="2" charset="0"/>
      <p:regular r:id="rId38"/>
      <p:bold r:id="rId39"/>
      <p:italic r:id="rId40"/>
      <p:boldItalic r:id="rId41"/>
    </p:embeddedFont>
    <p:embeddedFont>
      <p:font typeface="Source Serif Pro" panose="02040603050405020204" pitchFamily="18" charset="0"/>
      <p:regular r:id="rId42"/>
      <p:bold r:id="rId43"/>
      <p:italic r:id="rId44"/>
      <p:boldItalic r:id="rId45"/>
    </p:embeddedFont>
    <p:embeddedFont>
      <p:font typeface="Syne" panose="00000500000000000000" pitchFamily="50" charset="0"/>
      <p:regular r:id="rId46"/>
      <p:bold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0B086B-D37C-45DF-831C-ECFE9E2CA3A2}">
  <a:tblStyle styleId="{E80B086B-D37C-45DF-831C-ECFE9E2CA3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7991A1-490A-436F-8648-10A287EF66F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503" autoAdjust="0"/>
  </p:normalViewPr>
  <p:slideViewPr>
    <p:cSldViewPr snapToGrid="0">
      <p:cViewPr varScale="1">
        <p:scale>
          <a:sx n="100" d="100"/>
          <a:sy n="100" d="100"/>
        </p:scale>
        <p:origin x="94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a:extLst>
            <a:ext uri="{FF2B5EF4-FFF2-40B4-BE49-F238E27FC236}">
              <a16:creationId xmlns:a16="http://schemas.microsoft.com/office/drawing/2014/main" id="{44A5A39E-AC44-4F6E-C8E5-387B30C379ED}"/>
            </a:ext>
          </a:extLst>
        </p:cNvPr>
        <p:cNvGrpSpPr/>
        <p:nvPr/>
      </p:nvGrpSpPr>
      <p:grpSpPr>
        <a:xfrm>
          <a:off x="0" y="0"/>
          <a:ext cx="0" cy="0"/>
          <a:chOff x="0" y="0"/>
          <a:chExt cx="0" cy="0"/>
        </a:xfrm>
      </p:grpSpPr>
      <p:sp>
        <p:nvSpPr>
          <p:cNvPr id="634" name="Google Shape;634;g25b3bcbfe4a_0_340:notes">
            <a:extLst>
              <a:ext uri="{FF2B5EF4-FFF2-40B4-BE49-F238E27FC236}">
                <a16:creationId xmlns:a16="http://schemas.microsoft.com/office/drawing/2014/main" id="{D4AE29B5-122D-B410-FF6E-1F7AC3C6D6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5b3bcbfe4a_0_340:notes">
            <a:extLst>
              <a:ext uri="{FF2B5EF4-FFF2-40B4-BE49-F238E27FC236}">
                <a16:creationId xmlns:a16="http://schemas.microsoft.com/office/drawing/2014/main" id="{E38DB878-F92C-4A9F-F129-A253C63095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485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a:extLst>
            <a:ext uri="{FF2B5EF4-FFF2-40B4-BE49-F238E27FC236}">
              <a16:creationId xmlns:a16="http://schemas.microsoft.com/office/drawing/2014/main" id="{45B3EFCC-1835-A5C0-21A2-59C51D68020A}"/>
            </a:ext>
          </a:extLst>
        </p:cNvPr>
        <p:cNvGrpSpPr/>
        <p:nvPr/>
      </p:nvGrpSpPr>
      <p:grpSpPr>
        <a:xfrm>
          <a:off x="0" y="0"/>
          <a:ext cx="0" cy="0"/>
          <a:chOff x="0" y="0"/>
          <a:chExt cx="0" cy="0"/>
        </a:xfrm>
      </p:grpSpPr>
      <p:sp>
        <p:nvSpPr>
          <p:cNvPr id="858" name="Google Shape;858;g25b3bcbfe4a_0_476:notes">
            <a:extLst>
              <a:ext uri="{FF2B5EF4-FFF2-40B4-BE49-F238E27FC236}">
                <a16:creationId xmlns:a16="http://schemas.microsoft.com/office/drawing/2014/main" id="{A218A6A7-D147-2BBB-B7F1-C314C56E64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5b3bcbfe4a_0_476:notes">
            <a:extLst>
              <a:ext uri="{FF2B5EF4-FFF2-40B4-BE49-F238E27FC236}">
                <a16:creationId xmlns:a16="http://schemas.microsoft.com/office/drawing/2014/main" id="{0E2F5CF2-8CF9-2E07-2A8C-361A8DC51F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754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5b3bcbfe4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b3bcbfe4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a:extLst>
            <a:ext uri="{FF2B5EF4-FFF2-40B4-BE49-F238E27FC236}">
              <a16:creationId xmlns:a16="http://schemas.microsoft.com/office/drawing/2014/main" id="{F68A36E0-253A-8854-7E97-375D8F8BE739}"/>
            </a:ext>
          </a:extLst>
        </p:cNvPr>
        <p:cNvGrpSpPr/>
        <p:nvPr/>
      </p:nvGrpSpPr>
      <p:grpSpPr>
        <a:xfrm>
          <a:off x="0" y="0"/>
          <a:ext cx="0" cy="0"/>
          <a:chOff x="0" y="0"/>
          <a:chExt cx="0" cy="0"/>
        </a:xfrm>
      </p:grpSpPr>
      <p:sp>
        <p:nvSpPr>
          <p:cNvPr id="501" name="Google Shape;501;g25b3bcbfe4a_0_228:notes">
            <a:extLst>
              <a:ext uri="{FF2B5EF4-FFF2-40B4-BE49-F238E27FC236}">
                <a16:creationId xmlns:a16="http://schemas.microsoft.com/office/drawing/2014/main" id="{DB8F6225-5016-1E15-E8D0-CB006FA59D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5b3bcbfe4a_0_228:notes">
            <a:extLst>
              <a:ext uri="{FF2B5EF4-FFF2-40B4-BE49-F238E27FC236}">
                <a16:creationId xmlns:a16="http://schemas.microsoft.com/office/drawing/2014/main" id="{C7BC7276-780C-B30A-54F9-C183D11F1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357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a:extLst>
            <a:ext uri="{FF2B5EF4-FFF2-40B4-BE49-F238E27FC236}">
              <a16:creationId xmlns:a16="http://schemas.microsoft.com/office/drawing/2014/main" id="{B06A86B6-1D96-2F05-DB85-E596AA2BD079}"/>
            </a:ext>
          </a:extLst>
        </p:cNvPr>
        <p:cNvGrpSpPr/>
        <p:nvPr/>
      </p:nvGrpSpPr>
      <p:grpSpPr>
        <a:xfrm>
          <a:off x="0" y="0"/>
          <a:ext cx="0" cy="0"/>
          <a:chOff x="0" y="0"/>
          <a:chExt cx="0" cy="0"/>
        </a:xfrm>
      </p:grpSpPr>
      <p:sp>
        <p:nvSpPr>
          <p:cNvPr id="473" name="Google Shape;473;g25b3bcbfe4a_0_216:notes">
            <a:extLst>
              <a:ext uri="{FF2B5EF4-FFF2-40B4-BE49-F238E27FC236}">
                <a16:creationId xmlns:a16="http://schemas.microsoft.com/office/drawing/2014/main" id="{712A0FA6-E6CF-A9AE-E6EC-2D88EA1E5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5b3bcbfe4a_0_216:notes">
            <a:extLst>
              <a:ext uri="{FF2B5EF4-FFF2-40B4-BE49-F238E27FC236}">
                <a16:creationId xmlns:a16="http://schemas.microsoft.com/office/drawing/2014/main" id="{447EED7C-9C55-5287-8D48-5E6F0CF8E9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53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5b3bcbfe4a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5b3bcbfe4a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5b3bcbfe4a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5b3bcbfe4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a:extLst>
            <a:ext uri="{FF2B5EF4-FFF2-40B4-BE49-F238E27FC236}">
              <a16:creationId xmlns:a16="http://schemas.microsoft.com/office/drawing/2014/main" id="{E934BEB1-F87A-E0FF-580C-77610F7063ED}"/>
            </a:ext>
          </a:extLst>
        </p:cNvPr>
        <p:cNvGrpSpPr/>
        <p:nvPr/>
      </p:nvGrpSpPr>
      <p:grpSpPr>
        <a:xfrm>
          <a:off x="0" y="0"/>
          <a:ext cx="0" cy="0"/>
          <a:chOff x="0" y="0"/>
          <a:chExt cx="0" cy="0"/>
        </a:xfrm>
      </p:grpSpPr>
      <p:sp>
        <p:nvSpPr>
          <p:cNvPr id="581" name="Google Shape;581;g25b3bcbfe4a_0_285:notes">
            <a:extLst>
              <a:ext uri="{FF2B5EF4-FFF2-40B4-BE49-F238E27FC236}">
                <a16:creationId xmlns:a16="http://schemas.microsoft.com/office/drawing/2014/main" id="{4DA01FB9-7500-E9A0-CBF8-3D3055FB89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b3bcbfe4a_0_285:notes">
            <a:extLst>
              <a:ext uri="{FF2B5EF4-FFF2-40B4-BE49-F238E27FC236}">
                <a16:creationId xmlns:a16="http://schemas.microsoft.com/office/drawing/2014/main" id="{EC866C99-F1FF-5215-6415-6D759DC2F5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934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a:extLst>
            <a:ext uri="{FF2B5EF4-FFF2-40B4-BE49-F238E27FC236}">
              <a16:creationId xmlns:a16="http://schemas.microsoft.com/office/drawing/2014/main" id="{FA3500A6-24A6-0D51-5E87-1EB46DE75D86}"/>
            </a:ext>
          </a:extLst>
        </p:cNvPr>
        <p:cNvGrpSpPr/>
        <p:nvPr/>
      </p:nvGrpSpPr>
      <p:grpSpPr>
        <a:xfrm>
          <a:off x="0" y="0"/>
          <a:ext cx="0" cy="0"/>
          <a:chOff x="0" y="0"/>
          <a:chExt cx="0" cy="0"/>
        </a:xfrm>
      </p:grpSpPr>
      <p:sp>
        <p:nvSpPr>
          <p:cNvPr id="808" name="Google Shape;808;g25b3bcbfe4a_0_469:notes">
            <a:extLst>
              <a:ext uri="{FF2B5EF4-FFF2-40B4-BE49-F238E27FC236}">
                <a16:creationId xmlns:a16="http://schemas.microsoft.com/office/drawing/2014/main" id="{089F9C30-2B4E-8D7D-3BFC-56099DC37B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5b3bcbfe4a_0_469:notes">
            <a:extLst>
              <a:ext uri="{FF2B5EF4-FFF2-40B4-BE49-F238E27FC236}">
                <a16:creationId xmlns:a16="http://schemas.microsoft.com/office/drawing/2014/main" id="{EDE17102-2483-4564-A750-FA2082A670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60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a:extLst>
            <a:ext uri="{FF2B5EF4-FFF2-40B4-BE49-F238E27FC236}">
              <a16:creationId xmlns:a16="http://schemas.microsoft.com/office/drawing/2014/main" id="{F256B037-BBAD-EE35-03A2-F1308F72D69C}"/>
            </a:ext>
          </a:extLst>
        </p:cNvPr>
        <p:cNvGrpSpPr/>
        <p:nvPr/>
      </p:nvGrpSpPr>
      <p:grpSpPr>
        <a:xfrm>
          <a:off x="0" y="0"/>
          <a:ext cx="0" cy="0"/>
          <a:chOff x="0" y="0"/>
          <a:chExt cx="0" cy="0"/>
        </a:xfrm>
      </p:grpSpPr>
      <p:sp>
        <p:nvSpPr>
          <p:cNvPr id="432" name="Google Shape;432;g54dda1946d_6_308:notes">
            <a:extLst>
              <a:ext uri="{FF2B5EF4-FFF2-40B4-BE49-F238E27FC236}">
                <a16:creationId xmlns:a16="http://schemas.microsoft.com/office/drawing/2014/main" id="{823ADE38-0BCA-2724-E526-A5070F96F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4dda1946d_6_308:notes">
            <a:extLst>
              <a:ext uri="{FF2B5EF4-FFF2-40B4-BE49-F238E27FC236}">
                <a16:creationId xmlns:a16="http://schemas.microsoft.com/office/drawing/2014/main" id="{A004104D-5C30-D7F6-1299-061FA754EF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61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a:extLst>
            <a:ext uri="{FF2B5EF4-FFF2-40B4-BE49-F238E27FC236}">
              <a16:creationId xmlns:a16="http://schemas.microsoft.com/office/drawing/2014/main" id="{DD1E51FE-B178-EA13-E8A4-D3C17808B89C}"/>
            </a:ext>
          </a:extLst>
        </p:cNvPr>
        <p:cNvGrpSpPr/>
        <p:nvPr/>
      </p:nvGrpSpPr>
      <p:grpSpPr>
        <a:xfrm>
          <a:off x="0" y="0"/>
          <a:ext cx="0" cy="0"/>
          <a:chOff x="0" y="0"/>
          <a:chExt cx="0" cy="0"/>
        </a:xfrm>
      </p:grpSpPr>
      <p:sp>
        <p:nvSpPr>
          <p:cNvPr id="789" name="Google Shape;789;g25b3bcbfe4a_0_449:notes">
            <a:extLst>
              <a:ext uri="{FF2B5EF4-FFF2-40B4-BE49-F238E27FC236}">
                <a16:creationId xmlns:a16="http://schemas.microsoft.com/office/drawing/2014/main" id="{D67D9152-1E0C-E8F5-9323-52B927210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5b3bcbfe4a_0_449:notes">
            <a:extLst>
              <a:ext uri="{FF2B5EF4-FFF2-40B4-BE49-F238E27FC236}">
                <a16:creationId xmlns:a16="http://schemas.microsoft.com/office/drawing/2014/main" id="{5115A435-9D7D-E1D1-6D74-E880EA16D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47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A4313E11-CD4C-DD63-7887-379AA97E21F0}"/>
            </a:ext>
          </a:extLst>
        </p:cNvPr>
        <p:cNvGrpSpPr/>
        <p:nvPr/>
      </p:nvGrpSpPr>
      <p:grpSpPr>
        <a:xfrm>
          <a:off x="0" y="0"/>
          <a:ext cx="0" cy="0"/>
          <a:chOff x="0" y="0"/>
          <a:chExt cx="0" cy="0"/>
        </a:xfrm>
      </p:grpSpPr>
      <p:sp>
        <p:nvSpPr>
          <p:cNvPr id="439" name="Google Shape;439;g25ad762bd56_0_248:notes">
            <a:extLst>
              <a:ext uri="{FF2B5EF4-FFF2-40B4-BE49-F238E27FC236}">
                <a16:creationId xmlns:a16="http://schemas.microsoft.com/office/drawing/2014/main" id="{FBCF1E8E-6571-BCFC-8A94-04BA7DA2F9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5ad762bd56_0_248:notes">
            <a:extLst>
              <a:ext uri="{FF2B5EF4-FFF2-40B4-BE49-F238E27FC236}">
                <a16:creationId xmlns:a16="http://schemas.microsoft.com/office/drawing/2014/main" id="{145EC0E3-E531-8D81-C5C7-83270C5BC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07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 y="0"/>
            <a:ext cx="9144025" cy="5143400"/>
            <a:chOff x="100" y="0"/>
            <a:chExt cx="9144025" cy="5143400"/>
          </a:xfrm>
        </p:grpSpPr>
        <p:sp>
          <p:nvSpPr>
            <p:cNvPr id="10" name="Google Shape;10;p2"/>
            <p:cNvSpPr/>
            <p:nvPr/>
          </p:nvSpPr>
          <p:spPr>
            <a:xfrm>
              <a:off x="100" y="4604000"/>
              <a:ext cx="54027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02825" y="0"/>
              <a:ext cx="37413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101" y="73025"/>
            <a:ext cx="5402457" cy="466575"/>
            <a:chOff x="88" y="73013"/>
            <a:chExt cx="4873225" cy="466575"/>
          </a:xfrm>
        </p:grpSpPr>
        <p:grpSp>
          <p:nvGrpSpPr>
            <p:cNvPr id="13" name="Google Shape;13;p2"/>
            <p:cNvGrpSpPr/>
            <p:nvPr/>
          </p:nvGrpSpPr>
          <p:grpSpPr>
            <a:xfrm>
              <a:off x="88" y="147513"/>
              <a:ext cx="4873225" cy="315875"/>
              <a:chOff x="88" y="111763"/>
              <a:chExt cx="4873225" cy="315875"/>
            </a:xfrm>
          </p:grpSpPr>
          <p:cxnSp>
            <p:nvCxnSpPr>
              <p:cNvPr id="14" name="Google Shape;14;p2"/>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9" name="Google Shape;19;p2"/>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2"/>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21" name="Google Shape;21;p2"/>
          <p:cNvGrpSpPr/>
          <p:nvPr/>
        </p:nvGrpSpPr>
        <p:grpSpPr>
          <a:xfrm>
            <a:off x="8430725" y="539438"/>
            <a:ext cx="726000" cy="4064563"/>
            <a:chOff x="8430725" y="539438"/>
            <a:chExt cx="726000" cy="4064563"/>
          </a:xfrm>
        </p:grpSpPr>
        <p:grpSp>
          <p:nvGrpSpPr>
            <p:cNvPr id="22" name="Google Shape;22;p2"/>
            <p:cNvGrpSpPr/>
            <p:nvPr/>
          </p:nvGrpSpPr>
          <p:grpSpPr>
            <a:xfrm rot="5400000">
              <a:off x="6854689" y="2388453"/>
              <a:ext cx="4064270" cy="366352"/>
              <a:chOff x="88" y="111763"/>
              <a:chExt cx="4873225" cy="315875"/>
            </a:xfrm>
          </p:grpSpPr>
          <p:cxnSp>
            <p:nvCxnSpPr>
              <p:cNvPr id="23" name="Google Shape;23;p2"/>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2"/>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2"/>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2"/>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2"/>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8" name="Google Shape;28;p2"/>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29;p2"/>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2"/>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sp>
        <p:nvSpPr>
          <p:cNvPr id="31" name="Google Shape;31;p2"/>
          <p:cNvSpPr txBox="1">
            <a:spLocks noGrp="1"/>
          </p:cNvSpPr>
          <p:nvPr>
            <p:ph type="ctrTitle"/>
          </p:nvPr>
        </p:nvSpPr>
        <p:spPr>
          <a:xfrm>
            <a:off x="713225" y="539500"/>
            <a:ext cx="5433300" cy="33600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2" name="Google Shape;32;p2"/>
          <p:cNvSpPr txBox="1">
            <a:spLocks noGrp="1"/>
          </p:cNvSpPr>
          <p:nvPr>
            <p:ph type="subTitle" idx="1"/>
          </p:nvPr>
        </p:nvSpPr>
        <p:spPr>
          <a:xfrm>
            <a:off x="713225" y="3899600"/>
            <a:ext cx="5433300" cy="70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9"/>
        <p:cNvGrpSpPr/>
        <p:nvPr/>
      </p:nvGrpSpPr>
      <p:grpSpPr>
        <a:xfrm>
          <a:off x="0" y="0"/>
          <a:ext cx="0" cy="0"/>
          <a:chOff x="0" y="0"/>
          <a:chExt cx="0" cy="0"/>
        </a:xfrm>
      </p:grpSpPr>
      <p:sp>
        <p:nvSpPr>
          <p:cNvPr id="180" name="Google Shape;18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4"/>
          <p:cNvSpPr txBox="1">
            <a:spLocks noGrp="1"/>
          </p:cNvSpPr>
          <p:nvPr>
            <p:ph type="subTitle" idx="1"/>
          </p:nvPr>
        </p:nvSpPr>
        <p:spPr>
          <a:xfrm>
            <a:off x="713225" y="2579823"/>
            <a:ext cx="223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14"/>
          <p:cNvSpPr txBox="1">
            <a:spLocks noGrp="1"/>
          </p:cNvSpPr>
          <p:nvPr>
            <p:ph type="subTitle" idx="2"/>
          </p:nvPr>
        </p:nvSpPr>
        <p:spPr>
          <a:xfrm>
            <a:off x="3456896" y="2579823"/>
            <a:ext cx="223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14"/>
          <p:cNvSpPr txBox="1">
            <a:spLocks noGrp="1"/>
          </p:cNvSpPr>
          <p:nvPr>
            <p:ph type="subTitle" idx="3"/>
          </p:nvPr>
        </p:nvSpPr>
        <p:spPr>
          <a:xfrm>
            <a:off x="6200574" y="2579823"/>
            <a:ext cx="223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14"/>
          <p:cNvSpPr txBox="1">
            <a:spLocks noGrp="1"/>
          </p:cNvSpPr>
          <p:nvPr>
            <p:ph type="subTitle" idx="4"/>
          </p:nvPr>
        </p:nvSpPr>
        <p:spPr>
          <a:xfrm>
            <a:off x="713225" y="2104327"/>
            <a:ext cx="2230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5" name="Google Shape;185;p14"/>
          <p:cNvSpPr txBox="1">
            <a:spLocks noGrp="1"/>
          </p:cNvSpPr>
          <p:nvPr>
            <p:ph type="subTitle" idx="5"/>
          </p:nvPr>
        </p:nvSpPr>
        <p:spPr>
          <a:xfrm>
            <a:off x="3456900" y="2104327"/>
            <a:ext cx="2230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6" name="Google Shape;186;p14"/>
          <p:cNvSpPr txBox="1">
            <a:spLocks noGrp="1"/>
          </p:cNvSpPr>
          <p:nvPr>
            <p:ph type="subTitle" idx="6"/>
          </p:nvPr>
        </p:nvSpPr>
        <p:spPr>
          <a:xfrm>
            <a:off x="6200575" y="2104327"/>
            <a:ext cx="2230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87" name="Google Shape;187;p14"/>
          <p:cNvGrpSpPr/>
          <p:nvPr/>
        </p:nvGrpSpPr>
        <p:grpSpPr>
          <a:xfrm>
            <a:off x="-1" y="4622275"/>
            <a:ext cx="9144119" cy="466575"/>
            <a:chOff x="88" y="73013"/>
            <a:chExt cx="4873225" cy="466575"/>
          </a:xfrm>
        </p:grpSpPr>
        <p:grpSp>
          <p:nvGrpSpPr>
            <p:cNvPr id="188" name="Google Shape;188;p14"/>
            <p:cNvGrpSpPr/>
            <p:nvPr/>
          </p:nvGrpSpPr>
          <p:grpSpPr>
            <a:xfrm>
              <a:off x="88" y="147513"/>
              <a:ext cx="4873225" cy="315875"/>
              <a:chOff x="88" y="111763"/>
              <a:chExt cx="4873225" cy="315875"/>
            </a:xfrm>
          </p:grpSpPr>
          <p:cxnSp>
            <p:nvCxnSpPr>
              <p:cNvPr id="189" name="Google Shape;189;p14"/>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4"/>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1" name="Google Shape;191;p14"/>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14"/>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193;p14"/>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94" name="Google Shape;194;p14"/>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95" name="Google Shape;195;p14"/>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sp>
        <p:nvSpPr>
          <p:cNvPr id="196" name="Google Shape;196;p14"/>
          <p:cNvSpPr/>
          <p:nvPr/>
        </p:nvSpPr>
        <p:spPr>
          <a:xfrm>
            <a:off x="275" y="0"/>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7"/>
        <p:cNvGrpSpPr/>
        <p:nvPr/>
      </p:nvGrpSpPr>
      <p:grpSpPr>
        <a:xfrm>
          <a:off x="0" y="0"/>
          <a:ext cx="0" cy="0"/>
          <a:chOff x="0" y="0"/>
          <a:chExt cx="0" cy="0"/>
        </a:xfrm>
      </p:grpSpPr>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15"/>
          <p:cNvSpPr txBox="1">
            <a:spLocks noGrp="1"/>
          </p:cNvSpPr>
          <p:nvPr>
            <p:ph type="subTitle" idx="1"/>
          </p:nvPr>
        </p:nvSpPr>
        <p:spPr>
          <a:xfrm>
            <a:off x="1253225" y="1991400"/>
            <a:ext cx="3082200" cy="6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5"/>
          <p:cNvSpPr txBox="1">
            <a:spLocks noGrp="1"/>
          </p:cNvSpPr>
          <p:nvPr>
            <p:ph type="subTitle" idx="2"/>
          </p:nvPr>
        </p:nvSpPr>
        <p:spPr>
          <a:xfrm>
            <a:off x="5348580" y="1991400"/>
            <a:ext cx="3082200" cy="6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5"/>
          <p:cNvSpPr txBox="1">
            <a:spLocks noGrp="1"/>
          </p:cNvSpPr>
          <p:nvPr>
            <p:ph type="subTitle" idx="3"/>
          </p:nvPr>
        </p:nvSpPr>
        <p:spPr>
          <a:xfrm>
            <a:off x="1253224" y="3503025"/>
            <a:ext cx="30822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15"/>
          <p:cNvSpPr txBox="1">
            <a:spLocks noGrp="1"/>
          </p:cNvSpPr>
          <p:nvPr>
            <p:ph type="subTitle" idx="4"/>
          </p:nvPr>
        </p:nvSpPr>
        <p:spPr>
          <a:xfrm>
            <a:off x="5348585" y="3503025"/>
            <a:ext cx="30822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15"/>
          <p:cNvSpPr txBox="1">
            <a:spLocks noGrp="1"/>
          </p:cNvSpPr>
          <p:nvPr>
            <p:ph type="subTitle" idx="5"/>
          </p:nvPr>
        </p:nvSpPr>
        <p:spPr>
          <a:xfrm>
            <a:off x="1253225" y="1515900"/>
            <a:ext cx="3082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4" name="Google Shape;204;p15"/>
          <p:cNvSpPr txBox="1">
            <a:spLocks noGrp="1"/>
          </p:cNvSpPr>
          <p:nvPr>
            <p:ph type="subTitle" idx="6"/>
          </p:nvPr>
        </p:nvSpPr>
        <p:spPr>
          <a:xfrm>
            <a:off x="1253225" y="3027525"/>
            <a:ext cx="3082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5" name="Google Shape;205;p15"/>
          <p:cNvSpPr txBox="1">
            <a:spLocks noGrp="1"/>
          </p:cNvSpPr>
          <p:nvPr>
            <p:ph type="subTitle" idx="7"/>
          </p:nvPr>
        </p:nvSpPr>
        <p:spPr>
          <a:xfrm>
            <a:off x="5348556" y="1515900"/>
            <a:ext cx="3082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6" name="Google Shape;206;p15"/>
          <p:cNvSpPr txBox="1">
            <a:spLocks noGrp="1"/>
          </p:cNvSpPr>
          <p:nvPr>
            <p:ph type="subTitle" idx="8"/>
          </p:nvPr>
        </p:nvSpPr>
        <p:spPr>
          <a:xfrm>
            <a:off x="5348556" y="3027525"/>
            <a:ext cx="30822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7" name="Google Shape;207;p15"/>
          <p:cNvSpPr/>
          <p:nvPr/>
        </p:nvSpPr>
        <p:spPr>
          <a:xfrm>
            <a:off x="100" y="4604000"/>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15"/>
          <p:cNvGrpSpPr/>
          <p:nvPr/>
        </p:nvGrpSpPr>
        <p:grpSpPr>
          <a:xfrm>
            <a:off x="-17600" y="534400"/>
            <a:ext cx="730825" cy="4069626"/>
            <a:chOff x="0" y="534400"/>
            <a:chExt cx="730825" cy="4069626"/>
          </a:xfrm>
        </p:grpSpPr>
        <p:grpSp>
          <p:nvGrpSpPr>
            <p:cNvPr id="209" name="Google Shape;209;p15"/>
            <p:cNvGrpSpPr/>
            <p:nvPr/>
          </p:nvGrpSpPr>
          <p:grpSpPr>
            <a:xfrm rot="10800000" flipH="1">
              <a:off x="0" y="539463"/>
              <a:ext cx="726000" cy="4064563"/>
              <a:chOff x="8430725" y="539438"/>
              <a:chExt cx="726000" cy="4064563"/>
            </a:xfrm>
          </p:grpSpPr>
          <p:grpSp>
            <p:nvGrpSpPr>
              <p:cNvPr id="210" name="Google Shape;210;p15"/>
              <p:cNvGrpSpPr/>
              <p:nvPr/>
            </p:nvGrpSpPr>
            <p:grpSpPr>
              <a:xfrm rot="5400000">
                <a:off x="6854689" y="2388453"/>
                <a:ext cx="4064270" cy="366352"/>
                <a:chOff x="88" y="111763"/>
                <a:chExt cx="4873225" cy="315875"/>
              </a:xfrm>
            </p:grpSpPr>
            <p:cxnSp>
              <p:nvCxnSpPr>
                <p:cNvPr id="211" name="Google Shape;211;p15"/>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2" name="Google Shape;212;p15"/>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15"/>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15"/>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15"/>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16" name="Google Shape;216;p15"/>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15"/>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15"/>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cxnSp>
          <p:nvCxnSpPr>
            <p:cNvPr id="219" name="Google Shape;219;p15"/>
            <p:cNvCxnSpPr/>
            <p:nvPr/>
          </p:nvCxnSpPr>
          <p:spPr>
            <a:xfrm>
              <a:off x="730825" y="534400"/>
              <a:ext cx="0" cy="4069500"/>
            </a:xfrm>
            <a:prstGeom prst="straightConnector1">
              <a:avLst/>
            </a:prstGeom>
            <a:noFill/>
            <a:ln w="9525" cap="flat" cmpd="sng">
              <a:solidFill>
                <a:schemeClr val="dk1"/>
              </a:solidFill>
              <a:prstDash val="solid"/>
              <a:round/>
              <a:headEnd type="none" w="med" len="med"/>
              <a:tailEnd type="none" w="med" len="med"/>
            </a:ln>
          </p:spPr>
        </p:cxnSp>
      </p:grpSp>
      <p:grpSp>
        <p:nvGrpSpPr>
          <p:cNvPr id="220" name="Google Shape;220;p15"/>
          <p:cNvGrpSpPr/>
          <p:nvPr/>
        </p:nvGrpSpPr>
        <p:grpSpPr>
          <a:xfrm>
            <a:off x="713225" y="0"/>
            <a:ext cx="1090800" cy="539400"/>
            <a:chOff x="0" y="0"/>
            <a:chExt cx="1090800" cy="539400"/>
          </a:xfrm>
        </p:grpSpPr>
        <p:grpSp>
          <p:nvGrpSpPr>
            <p:cNvPr id="221" name="Google Shape;221;p15"/>
            <p:cNvGrpSpPr/>
            <p:nvPr/>
          </p:nvGrpSpPr>
          <p:grpSpPr>
            <a:xfrm>
              <a:off x="545400" y="0"/>
              <a:ext cx="545400" cy="539400"/>
              <a:chOff x="8598600" y="0"/>
              <a:chExt cx="545400" cy="539400"/>
            </a:xfrm>
          </p:grpSpPr>
          <p:sp>
            <p:nvSpPr>
              <p:cNvPr id="222" name="Google Shape;222;p1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5"/>
            <p:cNvGrpSpPr/>
            <p:nvPr/>
          </p:nvGrpSpPr>
          <p:grpSpPr>
            <a:xfrm>
              <a:off x="0" y="0"/>
              <a:ext cx="545400" cy="539400"/>
              <a:chOff x="8598600" y="0"/>
              <a:chExt cx="545400" cy="539400"/>
            </a:xfrm>
          </p:grpSpPr>
          <p:sp>
            <p:nvSpPr>
              <p:cNvPr id="225" name="Google Shape;225;p1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9" name="Google Shape;229;p16"/>
          <p:cNvSpPr txBox="1">
            <a:spLocks noGrp="1"/>
          </p:cNvSpPr>
          <p:nvPr>
            <p:ph type="subTitle" idx="1"/>
          </p:nvPr>
        </p:nvSpPr>
        <p:spPr>
          <a:xfrm>
            <a:off x="721950" y="1978501"/>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16"/>
          <p:cNvSpPr txBox="1">
            <a:spLocks noGrp="1"/>
          </p:cNvSpPr>
          <p:nvPr>
            <p:ph type="subTitle" idx="2"/>
          </p:nvPr>
        </p:nvSpPr>
        <p:spPr>
          <a:xfrm>
            <a:off x="3420900" y="1978509"/>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1" name="Google Shape;231;p16"/>
          <p:cNvSpPr txBox="1">
            <a:spLocks noGrp="1"/>
          </p:cNvSpPr>
          <p:nvPr>
            <p:ph type="subTitle" idx="3"/>
          </p:nvPr>
        </p:nvSpPr>
        <p:spPr>
          <a:xfrm>
            <a:off x="723900" y="3771800"/>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2" name="Google Shape;232;p16"/>
          <p:cNvSpPr txBox="1">
            <a:spLocks noGrp="1"/>
          </p:cNvSpPr>
          <p:nvPr>
            <p:ph type="subTitle" idx="4"/>
          </p:nvPr>
        </p:nvSpPr>
        <p:spPr>
          <a:xfrm>
            <a:off x="3422850" y="3771800"/>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3" name="Google Shape;233;p16"/>
          <p:cNvSpPr txBox="1">
            <a:spLocks noGrp="1"/>
          </p:cNvSpPr>
          <p:nvPr>
            <p:ph type="subTitle" idx="5"/>
          </p:nvPr>
        </p:nvSpPr>
        <p:spPr>
          <a:xfrm>
            <a:off x="6123761" y="1978509"/>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16"/>
          <p:cNvSpPr txBox="1">
            <a:spLocks noGrp="1"/>
          </p:cNvSpPr>
          <p:nvPr>
            <p:ph type="subTitle" idx="6"/>
          </p:nvPr>
        </p:nvSpPr>
        <p:spPr>
          <a:xfrm>
            <a:off x="6125711" y="3771800"/>
            <a:ext cx="22983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16"/>
          <p:cNvSpPr txBox="1">
            <a:spLocks noGrp="1"/>
          </p:cNvSpPr>
          <p:nvPr>
            <p:ph type="subTitle" idx="7"/>
          </p:nvPr>
        </p:nvSpPr>
        <p:spPr>
          <a:xfrm>
            <a:off x="728239" y="1503000"/>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6" name="Google Shape;236;p16"/>
          <p:cNvSpPr txBox="1">
            <a:spLocks noGrp="1"/>
          </p:cNvSpPr>
          <p:nvPr>
            <p:ph type="subTitle" idx="8"/>
          </p:nvPr>
        </p:nvSpPr>
        <p:spPr>
          <a:xfrm>
            <a:off x="3427189" y="1503007"/>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7" name="Google Shape;237;p16"/>
          <p:cNvSpPr txBox="1">
            <a:spLocks noGrp="1"/>
          </p:cNvSpPr>
          <p:nvPr>
            <p:ph type="subTitle" idx="9"/>
          </p:nvPr>
        </p:nvSpPr>
        <p:spPr>
          <a:xfrm>
            <a:off x="6130050" y="1503007"/>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8" name="Google Shape;238;p16"/>
          <p:cNvSpPr txBox="1">
            <a:spLocks noGrp="1"/>
          </p:cNvSpPr>
          <p:nvPr>
            <p:ph type="subTitle" idx="13"/>
          </p:nvPr>
        </p:nvSpPr>
        <p:spPr>
          <a:xfrm>
            <a:off x="723900" y="3296300"/>
            <a:ext cx="22983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9" name="Google Shape;239;p16"/>
          <p:cNvSpPr txBox="1">
            <a:spLocks noGrp="1"/>
          </p:cNvSpPr>
          <p:nvPr>
            <p:ph type="subTitle" idx="14"/>
          </p:nvPr>
        </p:nvSpPr>
        <p:spPr>
          <a:xfrm>
            <a:off x="3429139" y="3296300"/>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0" name="Google Shape;240;p16"/>
          <p:cNvSpPr txBox="1">
            <a:spLocks noGrp="1"/>
          </p:cNvSpPr>
          <p:nvPr>
            <p:ph type="subTitle" idx="15"/>
          </p:nvPr>
        </p:nvSpPr>
        <p:spPr>
          <a:xfrm>
            <a:off x="6132000" y="3296300"/>
            <a:ext cx="22857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41" name="Google Shape;241;p16"/>
          <p:cNvGrpSpPr/>
          <p:nvPr/>
        </p:nvGrpSpPr>
        <p:grpSpPr>
          <a:xfrm>
            <a:off x="8506942" y="-252"/>
            <a:ext cx="563049" cy="5143297"/>
            <a:chOff x="8506950" y="539438"/>
            <a:chExt cx="563049" cy="4064563"/>
          </a:xfrm>
        </p:grpSpPr>
        <p:grpSp>
          <p:nvGrpSpPr>
            <p:cNvPr id="242" name="Google Shape;242;p16"/>
            <p:cNvGrpSpPr/>
            <p:nvPr/>
          </p:nvGrpSpPr>
          <p:grpSpPr>
            <a:xfrm rot="5400000">
              <a:off x="6854689" y="2388453"/>
              <a:ext cx="4064270" cy="366352"/>
              <a:chOff x="88" y="111763"/>
              <a:chExt cx="4873225" cy="315875"/>
            </a:xfrm>
          </p:grpSpPr>
          <p:cxnSp>
            <p:nvCxnSpPr>
              <p:cNvPr id="243" name="Google Shape;243;p16"/>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16"/>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245;p16"/>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16"/>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16"/>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48" name="Google Shape;248;p16"/>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16"/>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grpSp>
      <p:grpSp>
        <p:nvGrpSpPr>
          <p:cNvPr id="250" name="Google Shape;250;p16"/>
          <p:cNvGrpSpPr/>
          <p:nvPr/>
        </p:nvGrpSpPr>
        <p:grpSpPr>
          <a:xfrm>
            <a:off x="7961550" y="0"/>
            <a:ext cx="545400" cy="539400"/>
            <a:chOff x="8598600" y="0"/>
            <a:chExt cx="545400" cy="539400"/>
          </a:xfrm>
        </p:grpSpPr>
        <p:sp>
          <p:nvSpPr>
            <p:cNvPr id="251" name="Google Shape;251;p16"/>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8_1">
    <p:spTree>
      <p:nvGrpSpPr>
        <p:cNvPr id="1" name="Shape 286"/>
        <p:cNvGrpSpPr/>
        <p:nvPr/>
      </p:nvGrpSpPr>
      <p:grpSpPr>
        <a:xfrm>
          <a:off x="0" y="0"/>
          <a:ext cx="0" cy="0"/>
          <a:chOff x="0" y="0"/>
          <a:chExt cx="0" cy="0"/>
        </a:xfrm>
      </p:grpSpPr>
      <p:sp>
        <p:nvSpPr>
          <p:cNvPr id="287" name="Google Shape;28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88" name="Google Shape;288;p18"/>
          <p:cNvGrpSpPr/>
          <p:nvPr/>
        </p:nvGrpSpPr>
        <p:grpSpPr>
          <a:xfrm>
            <a:off x="72698" y="-30237"/>
            <a:ext cx="457902" cy="5174051"/>
            <a:chOff x="272923" y="534400"/>
            <a:chExt cx="457902" cy="4069570"/>
          </a:xfrm>
        </p:grpSpPr>
        <p:grpSp>
          <p:nvGrpSpPr>
            <p:cNvPr id="289" name="Google Shape;289;p18"/>
            <p:cNvGrpSpPr/>
            <p:nvPr/>
          </p:nvGrpSpPr>
          <p:grpSpPr>
            <a:xfrm rot="5400000" flipH="1">
              <a:off x="-1576036" y="2388659"/>
              <a:ext cx="4064270" cy="366352"/>
              <a:chOff x="88" y="111763"/>
              <a:chExt cx="4873225" cy="315875"/>
            </a:xfrm>
          </p:grpSpPr>
          <p:cxnSp>
            <p:nvCxnSpPr>
              <p:cNvPr id="290" name="Google Shape;290;p18"/>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91" name="Google Shape;291;p18"/>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92" name="Google Shape;292;p18"/>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93" name="Google Shape;293;p18"/>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294" name="Google Shape;294;p18"/>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295" name="Google Shape;295;p18"/>
            <p:cNvCxnSpPr/>
            <p:nvPr/>
          </p:nvCxnSpPr>
          <p:spPr>
            <a:xfrm>
              <a:off x="730825" y="534400"/>
              <a:ext cx="0" cy="4069500"/>
            </a:xfrm>
            <a:prstGeom prst="straightConnector1">
              <a:avLst/>
            </a:prstGeom>
            <a:noFill/>
            <a:ln w="9525" cap="flat" cmpd="sng">
              <a:solidFill>
                <a:schemeClr val="dk1"/>
              </a:solidFill>
              <a:prstDash val="solid"/>
              <a:round/>
              <a:headEnd type="none" w="med" len="med"/>
              <a:tailEnd type="none" w="med" len="med"/>
            </a:ln>
          </p:spPr>
        </p:cxnSp>
      </p:grpSp>
      <p:grpSp>
        <p:nvGrpSpPr>
          <p:cNvPr id="296" name="Google Shape;296;p18"/>
          <p:cNvGrpSpPr/>
          <p:nvPr/>
        </p:nvGrpSpPr>
        <p:grpSpPr>
          <a:xfrm>
            <a:off x="7507800" y="0"/>
            <a:ext cx="1636200" cy="539400"/>
            <a:chOff x="7507800" y="0"/>
            <a:chExt cx="1636200" cy="539400"/>
          </a:xfrm>
        </p:grpSpPr>
        <p:grpSp>
          <p:nvGrpSpPr>
            <p:cNvPr id="297" name="Google Shape;297;p18"/>
            <p:cNvGrpSpPr/>
            <p:nvPr/>
          </p:nvGrpSpPr>
          <p:grpSpPr>
            <a:xfrm>
              <a:off x="8598600" y="0"/>
              <a:ext cx="545400" cy="539400"/>
              <a:chOff x="8598600" y="0"/>
              <a:chExt cx="545400" cy="539400"/>
            </a:xfrm>
          </p:grpSpPr>
          <p:sp>
            <p:nvSpPr>
              <p:cNvPr id="298" name="Google Shape;298;p18"/>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18"/>
            <p:cNvGrpSpPr/>
            <p:nvPr/>
          </p:nvGrpSpPr>
          <p:grpSpPr>
            <a:xfrm>
              <a:off x="8053200" y="0"/>
              <a:ext cx="545400" cy="539400"/>
              <a:chOff x="8598600" y="0"/>
              <a:chExt cx="545400" cy="539400"/>
            </a:xfrm>
          </p:grpSpPr>
          <p:sp>
            <p:nvSpPr>
              <p:cNvPr id="301" name="Google Shape;301;p18"/>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8"/>
            <p:cNvGrpSpPr/>
            <p:nvPr/>
          </p:nvGrpSpPr>
          <p:grpSpPr>
            <a:xfrm>
              <a:off x="7507800" y="0"/>
              <a:ext cx="545400" cy="539400"/>
              <a:chOff x="8598600" y="0"/>
              <a:chExt cx="545400" cy="539400"/>
            </a:xfrm>
          </p:grpSpPr>
          <p:sp>
            <p:nvSpPr>
              <p:cNvPr id="304" name="Google Shape;304;p18"/>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8_1_1">
    <p:spTree>
      <p:nvGrpSpPr>
        <p:cNvPr id="1" name="Shape 306"/>
        <p:cNvGrpSpPr/>
        <p:nvPr/>
      </p:nvGrpSpPr>
      <p:grpSpPr>
        <a:xfrm>
          <a:off x="0" y="0"/>
          <a:ext cx="0" cy="0"/>
          <a:chOff x="0" y="0"/>
          <a:chExt cx="0" cy="0"/>
        </a:xfrm>
      </p:grpSpPr>
      <p:sp>
        <p:nvSpPr>
          <p:cNvPr id="307" name="Google Shape;30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19"/>
          <p:cNvSpPr/>
          <p:nvPr/>
        </p:nvSpPr>
        <p:spPr>
          <a:xfrm>
            <a:off x="100" y="4604000"/>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19"/>
          <p:cNvGrpSpPr/>
          <p:nvPr/>
        </p:nvGrpSpPr>
        <p:grpSpPr>
          <a:xfrm>
            <a:off x="0" y="0"/>
            <a:ext cx="9144000" cy="539400"/>
            <a:chOff x="0" y="0"/>
            <a:chExt cx="9144000" cy="539400"/>
          </a:xfrm>
        </p:grpSpPr>
        <p:grpSp>
          <p:nvGrpSpPr>
            <p:cNvPr id="310" name="Google Shape;310;p19"/>
            <p:cNvGrpSpPr/>
            <p:nvPr/>
          </p:nvGrpSpPr>
          <p:grpSpPr>
            <a:xfrm>
              <a:off x="8598600" y="0"/>
              <a:ext cx="545400" cy="539400"/>
              <a:chOff x="8598600" y="0"/>
              <a:chExt cx="545400" cy="539400"/>
            </a:xfrm>
          </p:grpSpPr>
          <p:sp>
            <p:nvSpPr>
              <p:cNvPr id="311" name="Google Shape;311;p19"/>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19"/>
            <p:cNvGrpSpPr/>
            <p:nvPr/>
          </p:nvGrpSpPr>
          <p:grpSpPr>
            <a:xfrm>
              <a:off x="0" y="0"/>
              <a:ext cx="545400" cy="539400"/>
              <a:chOff x="8598600" y="0"/>
              <a:chExt cx="545400" cy="539400"/>
            </a:xfrm>
          </p:grpSpPr>
          <p:sp>
            <p:nvSpPr>
              <p:cNvPr id="314" name="Google Shape;314;p19"/>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4279074" y="725075"/>
            <a:ext cx="41517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8" name="Google Shape;318;p20"/>
          <p:cNvSpPr txBox="1">
            <a:spLocks noGrp="1"/>
          </p:cNvSpPr>
          <p:nvPr>
            <p:ph type="subTitle" idx="1"/>
          </p:nvPr>
        </p:nvSpPr>
        <p:spPr>
          <a:xfrm>
            <a:off x="4279025" y="1765250"/>
            <a:ext cx="4151700" cy="105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20" name="Google Shape;320;p20"/>
          <p:cNvGrpSpPr/>
          <p:nvPr/>
        </p:nvGrpSpPr>
        <p:grpSpPr>
          <a:xfrm>
            <a:off x="12688" y="0"/>
            <a:ext cx="9144025" cy="5143400"/>
            <a:chOff x="12688" y="0"/>
            <a:chExt cx="9144025" cy="5143400"/>
          </a:xfrm>
        </p:grpSpPr>
        <p:sp>
          <p:nvSpPr>
            <p:cNvPr id="321" name="Google Shape;321;p20"/>
            <p:cNvSpPr/>
            <p:nvPr/>
          </p:nvSpPr>
          <p:spPr>
            <a:xfrm flipH="1">
              <a:off x="4283513" y="4604000"/>
              <a:ext cx="48732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flipH="1">
              <a:off x="12688" y="0"/>
              <a:ext cx="42708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20"/>
          <p:cNvGrpSpPr/>
          <p:nvPr/>
        </p:nvGrpSpPr>
        <p:grpSpPr>
          <a:xfrm>
            <a:off x="86813" y="73013"/>
            <a:ext cx="9069912" cy="4530988"/>
            <a:chOff x="86813" y="73013"/>
            <a:chExt cx="9069912" cy="4530988"/>
          </a:xfrm>
        </p:grpSpPr>
        <p:grpSp>
          <p:nvGrpSpPr>
            <p:cNvPr id="324" name="Google Shape;324;p20"/>
            <p:cNvGrpSpPr/>
            <p:nvPr/>
          </p:nvGrpSpPr>
          <p:grpSpPr>
            <a:xfrm flipH="1">
              <a:off x="4283500" y="73013"/>
              <a:ext cx="4873225" cy="466575"/>
              <a:chOff x="88" y="73013"/>
              <a:chExt cx="4873225" cy="466575"/>
            </a:xfrm>
          </p:grpSpPr>
          <p:grpSp>
            <p:nvGrpSpPr>
              <p:cNvPr id="325" name="Google Shape;325;p20"/>
              <p:cNvGrpSpPr/>
              <p:nvPr/>
            </p:nvGrpSpPr>
            <p:grpSpPr>
              <a:xfrm>
                <a:off x="88" y="147513"/>
                <a:ext cx="4873225" cy="315875"/>
                <a:chOff x="88" y="111763"/>
                <a:chExt cx="4873225" cy="315875"/>
              </a:xfrm>
            </p:grpSpPr>
            <p:cxnSp>
              <p:nvCxnSpPr>
                <p:cNvPr id="326" name="Google Shape;326;p20"/>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20"/>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28" name="Google Shape;328;p20"/>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29" name="Google Shape;329;p20"/>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0" name="Google Shape;330;p20"/>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31" name="Google Shape;331;p20"/>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20"/>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333" name="Google Shape;333;p20"/>
            <p:cNvGrpSpPr/>
            <p:nvPr/>
          </p:nvGrpSpPr>
          <p:grpSpPr>
            <a:xfrm flipH="1">
              <a:off x="86813" y="539438"/>
              <a:ext cx="563049" cy="4064563"/>
              <a:chOff x="8506950" y="539438"/>
              <a:chExt cx="563049" cy="4064563"/>
            </a:xfrm>
          </p:grpSpPr>
          <p:grpSp>
            <p:nvGrpSpPr>
              <p:cNvPr id="334" name="Google Shape;334;p20"/>
              <p:cNvGrpSpPr/>
              <p:nvPr/>
            </p:nvGrpSpPr>
            <p:grpSpPr>
              <a:xfrm rot="5400000">
                <a:off x="6854689" y="2388453"/>
                <a:ext cx="4064270" cy="366352"/>
                <a:chOff x="88" y="111763"/>
                <a:chExt cx="4873225" cy="315875"/>
              </a:xfrm>
            </p:grpSpPr>
            <p:cxnSp>
              <p:nvCxnSpPr>
                <p:cNvPr id="335" name="Google Shape;335;p20"/>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6" name="Google Shape;336;p20"/>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7" name="Google Shape;337;p20"/>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8" name="Google Shape;338;p20"/>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39" name="Google Shape;339;p20"/>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40" name="Google Shape;340;p20"/>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20"/>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2"/>
        <p:cNvGrpSpPr/>
        <p:nvPr/>
      </p:nvGrpSpPr>
      <p:grpSpPr>
        <a:xfrm>
          <a:off x="0" y="0"/>
          <a:ext cx="0" cy="0"/>
          <a:chOff x="0" y="0"/>
          <a:chExt cx="0" cy="0"/>
        </a:xfrm>
      </p:grpSpPr>
      <p:grpSp>
        <p:nvGrpSpPr>
          <p:cNvPr id="343" name="Google Shape;343;p21"/>
          <p:cNvGrpSpPr/>
          <p:nvPr/>
        </p:nvGrpSpPr>
        <p:grpSpPr>
          <a:xfrm>
            <a:off x="100" y="0"/>
            <a:ext cx="9144025" cy="5143400"/>
            <a:chOff x="100" y="0"/>
            <a:chExt cx="9144025" cy="5143400"/>
          </a:xfrm>
        </p:grpSpPr>
        <p:sp>
          <p:nvSpPr>
            <p:cNvPr id="344" name="Google Shape;344;p21"/>
            <p:cNvSpPr/>
            <p:nvPr/>
          </p:nvSpPr>
          <p:spPr>
            <a:xfrm>
              <a:off x="100" y="4604000"/>
              <a:ext cx="48732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4873325" y="0"/>
              <a:ext cx="42708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1"/>
          <p:cNvGrpSpPr/>
          <p:nvPr/>
        </p:nvGrpSpPr>
        <p:grpSpPr>
          <a:xfrm>
            <a:off x="88" y="73013"/>
            <a:ext cx="9156638" cy="4530988"/>
            <a:chOff x="88" y="73013"/>
            <a:chExt cx="9156638" cy="4530988"/>
          </a:xfrm>
        </p:grpSpPr>
        <p:grpSp>
          <p:nvGrpSpPr>
            <p:cNvPr id="347" name="Google Shape;347;p21"/>
            <p:cNvGrpSpPr/>
            <p:nvPr/>
          </p:nvGrpSpPr>
          <p:grpSpPr>
            <a:xfrm>
              <a:off x="88" y="73013"/>
              <a:ext cx="4873225" cy="466575"/>
              <a:chOff x="88" y="73013"/>
              <a:chExt cx="4873225" cy="466575"/>
            </a:xfrm>
          </p:grpSpPr>
          <p:grpSp>
            <p:nvGrpSpPr>
              <p:cNvPr id="348" name="Google Shape;348;p21"/>
              <p:cNvGrpSpPr/>
              <p:nvPr/>
            </p:nvGrpSpPr>
            <p:grpSpPr>
              <a:xfrm>
                <a:off x="88" y="147513"/>
                <a:ext cx="4873225" cy="315875"/>
                <a:chOff x="88" y="111763"/>
                <a:chExt cx="4873225" cy="315875"/>
              </a:xfrm>
            </p:grpSpPr>
            <p:cxnSp>
              <p:nvCxnSpPr>
                <p:cNvPr id="349" name="Google Shape;349;p21"/>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0" name="Google Shape;350;p21"/>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21"/>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21"/>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3" name="Google Shape;353;p21"/>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54" name="Google Shape;354;p21"/>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5" name="Google Shape;355;p21"/>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356" name="Google Shape;356;p21"/>
            <p:cNvGrpSpPr/>
            <p:nvPr/>
          </p:nvGrpSpPr>
          <p:grpSpPr>
            <a:xfrm>
              <a:off x="8430725" y="539438"/>
              <a:ext cx="726000" cy="4064563"/>
              <a:chOff x="8430725" y="539438"/>
              <a:chExt cx="726000" cy="4064563"/>
            </a:xfrm>
          </p:grpSpPr>
          <p:grpSp>
            <p:nvGrpSpPr>
              <p:cNvPr id="357" name="Google Shape;357;p21"/>
              <p:cNvGrpSpPr/>
              <p:nvPr/>
            </p:nvGrpSpPr>
            <p:grpSpPr>
              <a:xfrm rot="5400000">
                <a:off x="6854689" y="2388453"/>
                <a:ext cx="4064270" cy="366352"/>
                <a:chOff x="88" y="111763"/>
                <a:chExt cx="4873225" cy="315875"/>
              </a:xfrm>
            </p:grpSpPr>
            <p:cxnSp>
              <p:nvCxnSpPr>
                <p:cNvPr id="358" name="Google Shape;358;p21"/>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59" name="Google Shape;359;p21"/>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60" name="Google Shape;360;p21"/>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61" name="Google Shape;361;p21"/>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62" name="Google Shape;362;p21"/>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63" name="Google Shape;363;p21"/>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364" name="Google Shape;364;p21"/>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365" name="Google Shape;365;p21"/>
              <p:cNvCxnSpPr/>
              <p:nvPr/>
            </p:nvCxnSpPr>
            <p:spPr>
              <a:xfrm rot="10800000">
                <a:off x="8430725" y="4604000"/>
                <a:ext cx="7260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66"/>
        <p:cNvGrpSpPr/>
        <p:nvPr/>
      </p:nvGrpSpPr>
      <p:grpSpPr>
        <a:xfrm>
          <a:off x="0" y="0"/>
          <a:ext cx="0" cy="0"/>
          <a:chOff x="0" y="0"/>
          <a:chExt cx="0" cy="0"/>
        </a:xfrm>
      </p:grpSpPr>
      <p:sp>
        <p:nvSpPr>
          <p:cNvPr id="367" name="Google Shape;367;p22"/>
          <p:cNvSpPr/>
          <p:nvPr/>
        </p:nvSpPr>
        <p:spPr>
          <a:xfrm rot="5400000">
            <a:off x="6521550" y="1927750"/>
            <a:ext cx="4670700" cy="7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2"/>
          <p:cNvGrpSpPr/>
          <p:nvPr/>
        </p:nvGrpSpPr>
        <p:grpSpPr>
          <a:xfrm>
            <a:off x="0" y="4698475"/>
            <a:ext cx="9144119" cy="466575"/>
            <a:chOff x="88" y="73013"/>
            <a:chExt cx="4873225" cy="466575"/>
          </a:xfrm>
        </p:grpSpPr>
        <p:grpSp>
          <p:nvGrpSpPr>
            <p:cNvPr id="369" name="Google Shape;369;p22"/>
            <p:cNvGrpSpPr/>
            <p:nvPr/>
          </p:nvGrpSpPr>
          <p:grpSpPr>
            <a:xfrm>
              <a:off x="88" y="147513"/>
              <a:ext cx="4873225" cy="315875"/>
              <a:chOff x="88" y="111763"/>
              <a:chExt cx="4873225" cy="315875"/>
            </a:xfrm>
          </p:grpSpPr>
          <p:cxnSp>
            <p:nvCxnSpPr>
              <p:cNvPr id="370" name="Google Shape;370;p22"/>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1" name="Google Shape;371;p22"/>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2" name="Google Shape;372;p22"/>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22"/>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22"/>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375" name="Google Shape;375;p22"/>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376" name="Google Shape;376;p22"/>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377" name="Google Shape;377;p22"/>
          <p:cNvGrpSpPr/>
          <p:nvPr/>
        </p:nvGrpSpPr>
        <p:grpSpPr>
          <a:xfrm>
            <a:off x="0" y="0"/>
            <a:ext cx="1090800" cy="539400"/>
            <a:chOff x="0" y="0"/>
            <a:chExt cx="1090800" cy="539400"/>
          </a:xfrm>
        </p:grpSpPr>
        <p:grpSp>
          <p:nvGrpSpPr>
            <p:cNvPr id="378" name="Google Shape;378;p22"/>
            <p:cNvGrpSpPr/>
            <p:nvPr/>
          </p:nvGrpSpPr>
          <p:grpSpPr>
            <a:xfrm>
              <a:off x="545400" y="0"/>
              <a:ext cx="545400" cy="539400"/>
              <a:chOff x="8598600" y="0"/>
              <a:chExt cx="545400" cy="539400"/>
            </a:xfrm>
          </p:grpSpPr>
          <p:sp>
            <p:nvSpPr>
              <p:cNvPr id="379" name="Google Shape;379;p22"/>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2"/>
            <p:cNvGrpSpPr/>
            <p:nvPr/>
          </p:nvGrpSpPr>
          <p:grpSpPr>
            <a:xfrm>
              <a:off x="0" y="0"/>
              <a:ext cx="545400" cy="539400"/>
              <a:chOff x="8598600" y="0"/>
              <a:chExt cx="545400" cy="539400"/>
            </a:xfrm>
          </p:grpSpPr>
          <p:sp>
            <p:nvSpPr>
              <p:cNvPr id="382" name="Google Shape;382;p22"/>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7F3F0"/>
          </a:solidFill>
          <a:ln/>
        </p:spPr>
      </p:sp>
      <p:sp>
        <p:nvSpPr>
          <p:cNvPr id="3" name="Shape 1"/>
          <p:cNvSpPr/>
          <p:nvPr/>
        </p:nvSpPr>
        <p:spPr>
          <a:xfrm>
            <a:off x="0" y="0"/>
            <a:ext cx="9144000" cy="5143500"/>
          </a:xfrm>
          <a:prstGeom prst="rect">
            <a:avLst/>
          </a:prstGeom>
          <a:solidFill>
            <a:srgbClr val="FFFFFF"/>
          </a:solidFill>
          <a:ln/>
        </p:spPr>
      </p:sp>
    </p:spTree>
    <p:extLst>
      <p:ext uri="{BB962C8B-B14F-4D97-AF65-F5344CB8AC3E}">
        <p14:creationId xmlns:p14="http://schemas.microsoft.com/office/powerpoint/2010/main" val="340836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3"/>
        <p:cNvGrpSpPr/>
        <p:nvPr/>
      </p:nvGrpSpPr>
      <p:grpSpPr>
        <a:xfrm>
          <a:off x="0" y="0"/>
          <a:ext cx="0" cy="0"/>
          <a:chOff x="0" y="0"/>
          <a:chExt cx="0" cy="0"/>
        </a:xfrm>
      </p:grpSpPr>
      <p:sp>
        <p:nvSpPr>
          <p:cNvPr id="34" name="Google Shape;34;p3"/>
          <p:cNvSpPr txBox="1">
            <a:spLocks noGrp="1"/>
          </p:cNvSpPr>
          <p:nvPr>
            <p:ph type="title"/>
          </p:nvPr>
        </p:nvSpPr>
        <p:spPr>
          <a:xfrm>
            <a:off x="713225" y="2962950"/>
            <a:ext cx="48399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5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5" name="Google Shape;35;p3"/>
          <p:cNvSpPr txBox="1">
            <a:spLocks noGrp="1"/>
          </p:cNvSpPr>
          <p:nvPr>
            <p:ph type="title" idx="2" hasCustomPrompt="1"/>
          </p:nvPr>
        </p:nvSpPr>
        <p:spPr>
          <a:xfrm>
            <a:off x="713225" y="539500"/>
            <a:ext cx="1933500" cy="162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10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 name="Google Shape;36;p3"/>
          <p:cNvSpPr>
            <a:spLocks noGrp="1"/>
          </p:cNvSpPr>
          <p:nvPr>
            <p:ph type="pic" idx="3"/>
          </p:nvPr>
        </p:nvSpPr>
        <p:spPr>
          <a:xfrm>
            <a:off x="5692850" y="0"/>
            <a:ext cx="2737800" cy="4604100"/>
          </a:xfrm>
          <a:prstGeom prst="rect">
            <a:avLst/>
          </a:prstGeom>
          <a:noFill/>
          <a:ln>
            <a:noFill/>
          </a:ln>
        </p:spPr>
      </p:sp>
      <p:sp>
        <p:nvSpPr>
          <p:cNvPr id="37" name="Google Shape;37;p3"/>
          <p:cNvSpPr/>
          <p:nvPr/>
        </p:nvSpPr>
        <p:spPr>
          <a:xfrm>
            <a:off x="0" y="4604000"/>
            <a:ext cx="5692800" cy="53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a:off x="8430725" y="-9"/>
            <a:ext cx="726000" cy="4603930"/>
            <a:chOff x="8430725" y="539438"/>
            <a:chExt cx="726000" cy="4064563"/>
          </a:xfrm>
        </p:grpSpPr>
        <p:grpSp>
          <p:nvGrpSpPr>
            <p:cNvPr id="39" name="Google Shape;39;p3"/>
            <p:cNvGrpSpPr/>
            <p:nvPr/>
          </p:nvGrpSpPr>
          <p:grpSpPr>
            <a:xfrm rot="5400000">
              <a:off x="6854689" y="2388453"/>
              <a:ext cx="4064270" cy="366352"/>
              <a:chOff x="88" y="111763"/>
              <a:chExt cx="4873225" cy="315875"/>
            </a:xfrm>
          </p:grpSpPr>
          <p:cxnSp>
            <p:nvCxnSpPr>
              <p:cNvPr id="40" name="Google Shape;40;p3"/>
              <p:cNvCxnSpPr/>
              <p:nvPr/>
            </p:nvCxnSpPr>
            <p:spPr>
              <a:xfrm rot="10800000">
                <a:off x="113" y="2668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1" name="Google Shape;41;p3"/>
              <p:cNvCxnSpPr/>
              <p:nvPr/>
            </p:nvCxnSpPr>
            <p:spPr>
              <a:xfrm rot="10800000">
                <a:off x="88" y="1906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2" name="Google Shape;42;p3"/>
              <p:cNvCxnSpPr/>
              <p:nvPr/>
            </p:nvCxnSpPr>
            <p:spPr>
              <a:xfrm rot="10800000">
                <a:off x="113" y="11176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3" name="Google Shape;43;p3"/>
              <p:cNvCxnSpPr/>
              <p:nvPr/>
            </p:nvCxnSpPr>
            <p:spPr>
              <a:xfrm rot="10800000">
                <a:off x="88" y="343013"/>
                <a:ext cx="4873200" cy="0"/>
              </a:xfrm>
              <a:prstGeom prst="straightConnector1">
                <a:avLst/>
              </a:prstGeom>
              <a:noFill/>
              <a:ln w="9525" cap="flat" cmpd="sng">
                <a:solidFill>
                  <a:schemeClr val="lt1"/>
                </a:solidFill>
                <a:prstDash val="solid"/>
                <a:round/>
                <a:headEnd type="none" w="med" len="med"/>
                <a:tailEnd type="none" w="med" len="med"/>
              </a:ln>
            </p:spPr>
          </p:cxnSp>
          <p:cxnSp>
            <p:nvCxnSpPr>
              <p:cNvPr id="44" name="Google Shape;44;p3"/>
              <p:cNvCxnSpPr/>
              <p:nvPr/>
            </p:nvCxnSpPr>
            <p:spPr>
              <a:xfrm rot="10800000">
                <a:off x="113" y="427638"/>
                <a:ext cx="4873200" cy="0"/>
              </a:xfrm>
              <a:prstGeom prst="straightConnector1">
                <a:avLst/>
              </a:prstGeom>
              <a:noFill/>
              <a:ln w="9525" cap="flat" cmpd="sng">
                <a:solidFill>
                  <a:schemeClr val="lt1"/>
                </a:solidFill>
                <a:prstDash val="solid"/>
                <a:round/>
                <a:headEnd type="none" w="med" len="med"/>
                <a:tailEnd type="none" w="med" len="med"/>
              </a:ln>
            </p:spPr>
          </p:cxnSp>
        </p:grpSp>
        <p:cxnSp>
          <p:nvCxnSpPr>
            <p:cNvPr id="45" name="Google Shape;45;p3"/>
            <p:cNvCxnSpPr/>
            <p:nvPr/>
          </p:nvCxnSpPr>
          <p:spPr>
            <a:xfrm rot="-5400000">
              <a:off x="6573100" y="2571801"/>
              <a:ext cx="4064400" cy="0"/>
            </a:xfrm>
            <a:prstGeom prst="straightConnector1">
              <a:avLst/>
            </a:prstGeom>
            <a:noFill/>
            <a:ln w="9525" cap="flat" cmpd="sng">
              <a:solidFill>
                <a:schemeClr val="lt1"/>
              </a:solidFill>
              <a:prstDash val="solid"/>
              <a:round/>
              <a:headEnd type="none" w="med" len="med"/>
              <a:tailEnd type="none" w="med" len="med"/>
            </a:ln>
          </p:spPr>
        </p:cxnSp>
        <p:cxnSp>
          <p:nvCxnSpPr>
            <p:cNvPr id="46" name="Google Shape;46;p3"/>
            <p:cNvCxnSpPr/>
            <p:nvPr/>
          </p:nvCxnSpPr>
          <p:spPr>
            <a:xfrm rot="-5400000">
              <a:off x="6474750" y="2571638"/>
              <a:ext cx="4064400" cy="0"/>
            </a:xfrm>
            <a:prstGeom prst="straightConnector1">
              <a:avLst/>
            </a:prstGeom>
            <a:noFill/>
            <a:ln w="9525" cap="flat" cmpd="sng">
              <a:solidFill>
                <a:schemeClr val="lt1"/>
              </a:solidFill>
              <a:prstDash val="solid"/>
              <a:round/>
              <a:headEnd type="none" w="med" len="med"/>
              <a:tailEnd type="none" w="med" len="med"/>
            </a:ln>
          </p:spPr>
        </p:cxnSp>
        <p:cxnSp>
          <p:nvCxnSpPr>
            <p:cNvPr id="47" name="Google Shape;47;p3"/>
            <p:cNvCxnSpPr/>
            <p:nvPr/>
          </p:nvCxnSpPr>
          <p:spPr>
            <a:xfrm rot="10800000">
              <a:off x="8430725" y="4604000"/>
              <a:ext cx="7260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7F3F0"/>
          </a:solidFill>
          <a:ln/>
        </p:spPr>
      </p:sp>
      <p:sp>
        <p:nvSpPr>
          <p:cNvPr id="3" name="Shape 1"/>
          <p:cNvSpPr/>
          <p:nvPr/>
        </p:nvSpPr>
        <p:spPr>
          <a:xfrm>
            <a:off x="0" y="0"/>
            <a:ext cx="9144000" cy="5143500"/>
          </a:xfrm>
          <a:prstGeom prst="rect">
            <a:avLst/>
          </a:prstGeom>
          <a:solidFill>
            <a:srgbClr val="FFFFFF"/>
          </a:solidFill>
          <a:ln/>
        </p:spPr>
      </p:sp>
    </p:spTree>
    <p:extLst>
      <p:ext uri="{BB962C8B-B14F-4D97-AF65-F5344CB8AC3E}">
        <p14:creationId xmlns:p14="http://schemas.microsoft.com/office/powerpoint/2010/main" val="55952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5"/>
          <p:cNvSpPr txBox="1">
            <a:spLocks noGrp="1"/>
          </p:cNvSpPr>
          <p:nvPr>
            <p:ph type="subTitle" idx="1"/>
          </p:nvPr>
        </p:nvSpPr>
        <p:spPr>
          <a:xfrm>
            <a:off x="5259174" y="2193150"/>
            <a:ext cx="2505600" cy="14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 name="Google Shape;64;p5"/>
          <p:cNvSpPr txBox="1">
            <a:spLocks noGrp="1"/>
          </p:cNvSpPr>
          <p:nvPr>
            <p:ph type="subTitle" idx="2"/>
          </p:nvPr>
        </p:nvSpPr>
        <p:spPr>
          <a:xfrm>
            <a:off x="1822700" y="2193150"/>
            <a:ext cx="2505600" cy="14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 name="Google Shape;65;p5"/>
          <p:cNvSpPr txBox="1">
            <a:spLocks noGrp="1"/>
          </p:cNvSpPr>
          <p:nvPr>
            <p:ph type="subTitle" idx="3"/>
          </p:nvPr>
        </p:nvSpPr>
        <p:spPr>
          <a:xfrm>
            <a:off x="1822698" y="1717657"/>
            <a:ext cx="25056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6" name="Google Shape;66;p5"/>
          <p:cNvSpPr txBox="1">
            <a:spLocks noGrp="1"/>
          </p:cNvSpPr>
          <p:nvPr>
            <p:ph type="subTitle" idx="4"/>
          </p:nvPr>
        </p:nvSpPr>
        <p:spPr>
          <a:xfrm>
            <a:off x="5259173" y="1717657"/>
            <a:ext cx="2505600" cy="475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yne"/>
                <a:ea typeface="Syne"/>
                <a:cs typeface="Syne"/>
                <a:sym typeface="Sy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67" name="Google Shape;67;p5"/>
          <p:cNvGrpSpPr/>
          <p:nvPr/>
        </p:nvGrpSpPr>
        <p:grpSpPr>
          <a:xfrm>
            <a:off x="8506942" y="-26"/>
            <a:ext cx="563049" cy="5143297"/>
            <a:chOff x="8506950" y="539438"/>
            <a:chExt cx="563049" cy="4064563"/>
          </a:xfrm>
        </p:grpSpPr>
        <p:grpSp>
          <p:nvGrpSpPr>
            <p:cNvPr id="68" name="Google Shape;68;p5"/>
            <p:cNvGrpSpPr/>
            <p:nvPr/>
          </p:nvGrpSpPr>
          <p:grpSpPr>
            <a:xfrm rot="5400000">
              <a:off x="6854689" y="2388453"/>
              <a:ext cx="4064270" cy="366352"/>
              <a:chOff x="88" y="111763"/>
              <a:chExt cx="4873225" cy="315875"/>
            </a:xfrm>
          </p:grpSpPr>
          <p:cxnSp>
            <p:nvCxnSpPr>
              <p:cNvPr id="69" name="Google Shape;69;p5"/>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74" name="Google Shape;74;p5"/>
            <p:cNvCxnSpPr/>
            <p:nvPr/>
          </p:nvCxnSpPr>
          <p:spPr>
            <a:xfrm rot="-5400000">
              <a:off x="6573100" y="2571801"/>
              <a:ext cx="40644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5"/>
            <p:cNvCxnSpPr/>
            <p:nvPr/>
          </p:nvCxnSpPr>
          <p:spPr>
            <a:xfrm rot="-5400000">
              <a:off x="6474750" y="2571638"/>
              <a:ext cx="4064400" cy="0"/>
            </a:xfrm>
            <a:prstGeom prst="straightConnector1">
              <a:avLst/>
            </a:prstGeom>
            <a:noFill/>
            <a:ln w="9525" cap="flat" cmpd="sng">
              <a:solidFill>
                <a:schemeClr val="dk1"/>
              </a:solidFill>
              <a:prstDash val="solid"/>
              <a:round/>
              <a:headEnd type="none" w="med" len="med"/>
              <a:tailEnd type="none" w="med" len="med"/>
            </a:ln>
          </p:spPr>
        </p:cxnSp>
      </p:grpSp>
      <p:sp>
        <p:nvSpPr>
          <p:cNvPr id="76" name="Google Shape;76;p5"/>
          <p:cNvSpPr/>
          <p:nvPr/>
        </p:nvSpPr>
        <p:spPr>
          <a:xfrm>
            <a:off x="100" y="4604000"/>
            <a:ext cx="85068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5"/>
          <p:cNvGrpSpPr/>
          <p:nvPr/>
        </p:nvGrpSpPr>
        <p:grpSpPr>
          <a:xfrm rot="-5400000">
            <a:off x="-548400" y="548400"/>
            <a:ext cx="1636200" cy="539400"/>
            <a:chOff x="7507800" y="0"/>
            <a:chExt cx="1636200" cy="539400"/>
          </a:xfrm>
        </p:grpSpPr>
        <p:grpSp>
          <p:nvGrpSpPr>
            <p:cNvPr id="78" name="Google Shape;78;p5"/>
            <p:cNvGrpSpPr/>
            <p:nvPr/>
          </p:nvGrpSpPr>
          <p:grpSpPr>
            <a:xfrm>
              <a:off x="8598600" y="0"/>
              <a:ext cx="545400" cy="539400"/>
              <a:chOff x="8598600" y="0"/>
              <a:chExt cx="545400" cy="539400"/>
            </a:xfrm>
          </p:grpSpPr>
          <p:sp>
            <p:nvSpPr>
              <p:cNvPr id="79" name="Google Shape;79;p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a:off x="8053200" y="0"/>
              <a:ext cx="545400" cy="539400"/>
              <a:chOff x="8598600" y="0"/>
              <a:chExt cx="545400" cy="539400"/>
            </a:xfrm>
          </p:grpSpPr>
          <p:sp>
            <p:nvSpPr>
              <p:cNvPr id="82" name="Google Shape;82;p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5"/>
            <p:cNvGrpSpPr/>
            <p:nvPr/>
          </p:nvGrpSpPr>
          <p:grpSpPr>
            <a:xfrm>
              <a:off x="7507800" y="0"/>
              <a:ext cx="545400" cy="539400"/>
              <a:chOff x="8598600" y="0"/>
              <a:chExt cx="545400" cy="539400"/>
            </a:xfrm>
          </p:grpSpPr>
          <p:sp>
            <p:nvSpPr>
              <p:cNvPr id="85" name="Google Shape;85;p5"/>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6"/>
          <p:cNvSpPr/>
          <p:nvPr/>
        </p:nvSpPr>
        <p:spPr>
          <a:xfrm rot="5400000">
            <a:off x="6521550" y="1927750"/>
            <a:ext cx="4670700" cy="7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6"/>
          <p:cNvGrpSpPr/>
          <p:nvPr/>
        </p:nvGrpSpPr>
        <p:grpSpPr>
          <a:xfrm>
            <a:off x="0" y="4698475"/>
            <a:ext cx="9144119" cy="466575"/>
            <a:chOff x="88" y="73013"/>
            <a:chExt cx="4873225" cy="466575"/>
          </a:xfrm>
        </p:grpSpPr>
        <p:grpSp>
          <p:nvGrpSpPr>
            <p:cNvPr id="91" name="Google Shape;91;p6"/>
            <p:cNvGrpSpPr/>
            <p:nvPr/>
          </p:nvGrpSpPr>
          <p:grpSpPr>
            <a:xfrm>
              <a:off x="88" y="147513"/>
              <a:ext cx="4873225" cy="315875"/>
              <a:chOff x="88" y="111763"/>
              <a:chExt cx="4873225" cy="315875"/>
            </a:xfrm>
          </p:grpSpPr>
          <p:cxnSp>
            <p:nvCxnSpPr>
              <p:cNvPr id="92" name="Google Shape;92;p6"/>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3" name="Google Shape;93;p6"/>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4" name="Google Shape;94;p6"/>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5" name="Google Shape;95;p6"/>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6" name="Google Shape;96;p6"/>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97" name="Google Shape;97;p6"/>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98" name="Google Shape;98;p6"/>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grpSp>
        <p:nvGrpSpPr>
          <p:cNvPr id="99" name="Google Shape;99;p6"/>
          <p:cNvGrpSpPr/>
          <p:nvPr/>
        </p:nvGrpSpPr>
        <p:grpSpPr>
          <a:xfrm>
            <a:off x="0" y="0"/>
            <a:ext cx="1090800" cy="539400"/>
            <a:chOff x="0" y="0"/>
            <a:chExt cx="1090800" cy="539400"/>
          </a:xfrm>
        </p:grpSpPr>
        <p:grpSp>
          <p:nvGrpSpPr>
            <p:cNvPr id="100" name="Google Shape;100;p6"/>
            <p:cNvGrpSpPr/>
            <p:nvPr/>
          </p:nvGrpSpPr>
          <p:grpSpPr>
            <a:xfrm>
              <a:off x="545400" y="0"/>
              <a:ext cx="545400" cy="539400"/>
              <a:chOff x="8598600" y="0"/>
              <a:chExt cx="545400" cy="539400"/>
            </a:xfrm>
          </p:grpSpPr>
          <p:sp>
            <p:nvSpPr>
              <p:cNvPr id="101" name="Google Shape;101;p6"/>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6"/>
            <p:cNvGrpSpPr/>
            <p:nvPr/>
          </p:nvGrpSpPr>
          <p:grpSpPr>
            <a:xfrm>
              <a:off x="0" y="0"/>
              <a:ext cx="545400" cy="539400"/>
              <a:chOff x="8598600" y="0"/>
              <a:chExt cx="545400" cy="539400"/>
            </a:xfrm>
          </p:grpSpPr>
          <p:sp>
            <p:nvSpPr>
              <p:cNvPr id="104" name="Google Shape;104;p6"/>
              <p:cNvSpPr/>
              <p:nvPr/>
            </p:nvSpPr>
            <p:spPr>
              <a:xfrm>
                <a:off x="8598600" y="0"/>
                <a:ext cx="545400" cy="53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flipH="1">
                <a:off x="8677082" y="106604"/>
                <a:ext cx="388427" cy="326111"/>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651556" y="783657"/>
            <a:ext cx="3151800" cy="103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108" name="Google Shape;108;p7"/>
          <p:cNvSpPr txBox="1">
            <a:spLocks noGrp="1"/>
          </p:cNvSpPr>
          <p:nvPr>
            <p:ph type="subTitle" idx="1"/>
          </p:nvPr>
        </p:nvSpPr>
        <p:spPr>
          <a:xfrm>
            <a:off x="651556" y="1810607"/>
            <a:ext cx="3151800" cy="261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09" name="Google Shape;109;p7"/>
          <p:cNvSpPr>
            <a:spLocks noGrp="1"/>
          </p:cNvSpPr>
          <p:nvPr>
            <p:ph type="pic" idx="2"/>
          </p:nvPr>
        </p:nvSpPr>
        <p:spPr>
          <a:xfrm>
            <a:off x="4979435" y="0"/>
            <a:ext cx="4275300" cy="4634863"/>
          </a:xfrm>
          <a:prstGeom prst="rect">
            <a:avLst/>
          </a:prstGeom>
          <a:noFill/>
          <a:ln>
            <a:noFill/>
          </a:ln>
        </p:spPr>
      </p:sp>
      <p:sp>
        <p:nvSpPr>
          <p:cNvPr id="110" name="Google Shape;110;p7"/>
          <p:cNvSpPr/>
          <p:nvPr/>
        </p:nvSpPr>
        <p:spPr>
          <a:xfrm>
            <a:off x="0" y="4634863"/>
            <a:ext cx="49797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0" y="136589"/>
            <a:ext cx="4979461" cy="466575"/>
            <a:chOff x="88" y="73013"/>
            <a:chExt cx="4873225" cy="466575"/>
          </a:xfrm>
        </p:grpSpPr>
        <p:grpSp>
          <p:nvGrpSpPr>
            <p:cNvPr id="112" name="Google Shape;112;p7"/>
            <p:cNvGrpSpPr/>
            <p:nvPr/>
          </p:nvGrpSpPr>
          <p:grpSpPr>
            <a:xfrm>
              <a:off x="88" y="147513"/>
              <a:ext cx="4873225" cy="315875"/>
              <a:chOff x="88" y="111763"/>
              <a:chExt cx="4873225" cy="315875"/>
            </a:xfrm>
          </p:grpSpPr>
          <p:cxnSp>
            <p:nvCxnSpPr>
              <p:cNvPr id="113" name="Google Shape;113;p7"/>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7"/>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7"/>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7"/>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7"/>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18" name="Google Shape;118;p7"/>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7"/>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reserve="1">
  <p:cSld name="1_One column 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5126575" y="686675"/>
            <a:ext cx="3151800" cy="103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5126575" y="1713625"/>
            <a:ext cx="3151800" cy="261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09" name="Google Shape;109;p7"/>
          <p:cNvSpPr>
            <a:spLocks noGrp="1"/>
          </p:cNvSpPr>
          <p:nvPr>
            <p:ph type="pic" idx="2"/>
          </p:nvPr>
        </p:nvSpPr>
        <p:spPr>
          <a:xfrm>
            <a:off x="0" y="0"/>
            <a:ext cx="4275300" cy="4604100"/>
          </a:xfrm>
          <a:prstGeom prst="rect">
            <a:avLst/>
          </a:prstGeom>
          <a:noFill/>
          <a:ln>
            <a:noFill/>
          </a:ln>
        </p:spPr>
      </p:sp>
      <p:sp>
        <p:nvSpPr>
          <p:cNvPr id="110" name="Google Shape;110;p7"/>
          <p:cNvSpPr/>
          <p:nvPr/>
        </p:nvSpPr>
        <p:spPr>
          <a:xfrm>
            <a:off x="4164425" y="4604000"/>
            <a:ext cx="49797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7"/>
          <p:cNvGrpSpPr/>
          <p:nvPr/>
        </p:nvGrpSpPr>
        <p:grpSpPr>
          <a:xfrm>
            <a:off x="4168700" y="73025"/>
            <a:ext cx="4979461" cy="466575"/>
            <a:chOff x="88" y="73013"/>
            <a:chExt cx="4873225" cy="466575"/>
          </a:xfrm>
        </p:grpSpPr>
        <p:grpSp>
          <p:nvGrpSpPr>
            <p:cNvPr id="112" name="Google Shape;112;p7"/>
            <p:cNvGrpSpPr/>
            <p:nvPr/>
          </p:nvGrpSpPr>
          <p:grpSpPr>
            <a:xfrm>
              <a:off x="88" y="147513"/>
              <a:ext cx="4873225" cy="315875"/>
              <a:chOff x="88" y="111763"/>
              <a:chExt cx="4873225" cy="315875"/>
            </a:xfrm>
          </p:grpSpPr>
          <p:cxnSp>
            <p:nvCxnSpPr>
              <p:cNvPr id="113" name="Google Shape;113;p7"/>
              <p:cNvCxnSpPr/>
              <p:nvPr/>
            </p:nvCxnSpPr>
            <p:spPr>
              <a:xfrm rot="10800000">
                <a:off x="113" y="2668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7"/>
              <p:cNvCxnSpPr/>
              <p:nvPr/>
            </p:nvCxnSpPr>
            <p:spPr>
              <a:xfrm rot="10800000">
                <a:off x="88" y="1906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7"/>
              <p:cNvCxnSpPr/>
              <p:nvPr/>
            </p:nvCxnSpPr>
            <p:spPr>
              <a:xfrm rot="10800000">
                <a:off x="113" y="11176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7"/>
              <p:cNvCxnSpPr/>
              <p:nvPr/>
            </p:nvCxnSpPr>
            <p:spPr>
              <a:xfrm rot="10800000">
                <a:off x="88" y="343013"/>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7"/>
              <p:cNvCxnSpPr/>
              <p:nvPr/>
            </p:nvCxnSpPr>
            <p:spPr>
              <a:xfrm rot="10800000">
                <a:off x="113" y="427638"/>
                <a:ext cx="4873200" cy="0"/>
              </a:xfrm>
              <a:prstGeom prst="straightConnector1">
                <a:avLst/>
              </a:prstGeom>
              <a:noFill/>
              <a:ln w="9525" cap="flat" cmpd="sng">
                <a:solidFill>
                  <a:schemeClr val="dk1"/>
                </a:solidFill>
                <a:prstDash val="solid"/>
                <a:round/>
                <a:headEnd type="none" w="med" len="med"/>
                <a:tailEnd type="none" w="med" len="med"/>
              </a:ln>
            </p:spPr>
          </p:cxnSp>
        </p:grpSp>
        <p:cxnSp>
          <p:nvCxnSpPr>
            <p:cNvPr id="118" name="Google Shape;118;p7"/>
            <p:cNvCxnSpPr/>
            <p:nvPr/>
          </p:nvCxnSpPr>
          <p:spPr>
            <a:xfrm rot="10800000">
              <a:off x="88" y="539588"/>
              <a:ext cx="48732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7"/>
            <p:cNvCxnSpPr/>
            <p:nvPr/>
          </p:nvCxnSpPr>
          <p:spPr>
            <a:xfrm rot="10800000">
              <a:off x="88" y="73013"/>
              <a:ext cx="4873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86705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0"/>
        <p:cNvGrpSpPr/>
        <p:nvPr/>
      </p:nvGrpSpPr>
      <p:grpSpPr>
        <a:xfrm>
          <a:off x="0" y="0"/>
          <a:ext cx="0" cy="0"/>
          <a:chOff x="0" y="0"/>
          <a:chExt cx="0" cy="0"/>
        </a:xfrm>
      </p:grpSpPr>
      <p:sp>
        <p:nvSpPr>
          <p:cNvPr id="121" name="Google Shape;12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5"/>
        <p:cNvGrpSpPr/>
        <p:nvPr/>
      </p:nvGrpSpPr>
      <p:grpSpPr>
        <a:xfrm>
          <a:off x="0" y="0"/>
          <a:ext cx="0" cy="0"/>
          <a:chOff x="0" y="0"/>
          <a:chExt cx="0" cy="0"/>
        </a:xfrm>
      </p:grpSpPr>
      <p:sp>
        <p:nvSpPr>
          <p:cNvPr id="126" name="Google Shape;12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1pPr>
            <a:lvl2pPr marL="914400" lvl="1"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2pPr>
            <a:lvl3pPr marL="1371600" lvl="2"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3pPr>
            <a:lvl4pPr marL="1828800" lvl="3"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4pPr>
            <a:lvl5pPr marL="2286000" lvl="4"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5pPr>
            <a:lvl6pPr marL="2743200" lvl="5"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6pPr>
            <a:lvl7pPr marL="3200400" lvl="6"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7pPr>
            <a:lvl8pPr marL="3657600" lvl="7"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8pPr>
            <a:lvl9pPr marL="4114800" lvl="8" indent="-304800">
              <a:lnSpc>
                <a:spcPct val="100000"/>
              </a:lnSpc>
              <a:spcBef>
                <a:spcPts val="0"/>
              </a:spcBef>
              <a:spcAft>
                <a:spcPts val="0"/>
              </a:spcAft>
              <a:buClr>
                <a:schemeClr val="dk1"/>
              </a:buClr>
              <a:buSzPts val="1200"/>
              <a:buFont typeface="Anaheim"/>
              <a:buChar char="■"/>
              <a:defRPr sz="1200">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73" r:id="rId6"/>
    <p:sldLayoutId id="2147483654" r:id="rId7"/>
    <p:sldLayoutId id="2147483655" r:id="rId8"/>
    <p:sldLayoutId id="2147483656" r:id="rId9"/>
    <p:sldLayoutId id="2147483658"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74" r:id="rId19"/>
    <p:sldLayoutId id="214748367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p:nvPr/>
        </p:nvSpPr>
        <p:spPr>
          <a:xfrm>
            <a:off x="6146525" y="539400"/>
            <a:ext cx="2284200" cy="4064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txBox="1">
            <a:spLocks noGrp="1"/>
          </p:cNvSpPr>
          <p:nvPr>
            <p:ph type="ctrTitle"/>
          </p:nvPr>
        </p:nvSpPr>
        <p:spPr>
          <a:xfrm>
            <a:off x="713225" y="790141"/>
            <a:ext cx="5433300" cy="2858719"/>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br>
              <a:rPr lang="en" sz="2800" b="0" dirty="0">
                <a:latin typeface="Be Vietnam Pro" pitchFamily="2" charset="0"/>
                <a:ea typeface="Fira Code" pitchFamily="1" charset="0"/>
                <a:cs typeface="Fira Code" pitchFamily="1" charset="0"/>
              </a:rPr>
            </a:br>
            <a:br>
              <a:rPr lang="en-US" sz="2800" dirty="0">
                <a:latin typeface="Be Vietnam Pro" pitchFamily="2" charset="0"/>
                <a:ea typeface="Fira Code" pitchFamily="1" charset="0"/>
                <a:cs typeface="Fira Code" pitchFamily="1" charset="0"/>
              </a:rPr>
            </a:br>
            <a:r>
              <a:rPr lang="en-US" sz="2600" dirty="0">
                <a:latin typeface="Be Vietnam Pro" pitchFamily="2" charset="0"/>
                <a:ea typeface="Fira Code" pitchFamily="1" charset="0"/>
                <a:cs typeface="Fira Code" pitchFamily="1" charset="0"/>
              </a:rPr>
              <a:t>THIẾT KẾ VÀ PHÁT TRIỂN HỆ THỐNG ĐẶT VÉ XEM PHIM TRỰC TUYẾN SỬ DỤNG KIẾN TRÚC MICROSERVICES VÀ GIAO DIỆN ĐA NỀN TẢNG</a:t>
            </a:r>
            <a:br>
              <a:rPr lang="en-US" sz="2600" dirty="0"/>
            </a:br>
            <a:endParaRPr sz="2600" b="0" dirty="0"/>
          </a:p>
        </p:txBody>
      </p:sp>
      <p:sp>
        <p:nvSpPr>
          <p:cNvPr id="396" name="Google Shape;396;p26"/>
          <p:cNvSpPr txBox="1">
            <a:spLocks noGrp="1"/>
          </p:cNvSpPr>
          <p:nvPr>
            <p:ph type="subTitle" idx="1"/>
          </p:nvPr>
        </p:nvSpPr>
        <p:spPr>
          <a:xfrm>
            <a:off x="713225" y="3899600"/>
            <a:ext cx="5433300" cy="70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 Vietnam Pro" pitchFamily="2" charset="0"/>
              </a:rPr>
              <a:t>Sinh viên: Phan Thanh Thưởng – B2014795</a:t>
            </a:r>
            <a:endParaRPr dirty="0">
              <a:latin typeface="Be Vietnam Pro" pitchFamily="2" charset="0"/>
            </a:endParaRPr>
          </a:p>
        </p:txBody>
      </p:sp>
      <p:sp>
        <p:nvSpPr>
          <p:cNvPr id="397" name="Google Shape;397;p26"/>
          <p:cNvSpPr/>
          <p:nvPr/>
        </p:nvSpPr>
        <p:spPr>
          <a:xfrm flipH="1">
            <a:off x="6747619" y="2117538"/>
            <a:ext cx="1082006" cy="908420"/>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ộp Văn bản 1">
            <a:extLst>
              <a:ext uri="{FF2B5EF4-FFF2-40B4-BE49-F238E27FC236}">
                <a16:creationId xmlns:a16="http://schemas.microsoft.com/office/drawing/2014/main" id="{B7A3B380-345A-C415-7337-5AED9EDE7AB5}"/>
              </a:ext>
            </a:extLst>
          </p:cNvPr>
          <p:cNvSpPr txBox="1"/>
          <p:nvPr/>
        </p:nvSpPr>
        <p:spPr>
          <a:xfrm>
            <a:off x="713225" y="790041"/>
            <a:ext cx="1606229" cy="523220"/>
          </a:xfrm>
          <a:prstGeom prst="rect">
            <a:avLst/>
          </a:prstGeom>
          <a:noFill/>
        </p:spPr>
        <p:txBody>
          <a:bodyPr wrap="square" rtlCol="0">
            <a:spAutoFit/>
          </a:bodyPr>
          <a:lstStyle/>
          <a:p>
            <a:r>
              <a:rPr lang="en" sz="2800" b="0" dirty="0">
                <a:latin typeface="Be Vietnam Pro" pitchFamily="2" charset="0"/>
                <a:ea typeface="Fira Code" pitchFamily="1" charset="0"/>
                <a:cs typeface="Fira Code" pitchFamily="1" charset="0"/>
              </a:rPr>
              <a:t>Đề tài</a:t>
            </a:r>
            <a:endParaRPr lang="en-US" sz="2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a:extLst>
            <a:ext uri="{FF2B5EF4-FFF2-40B4-BE49-F238E27FC236}">
              <a16:creationId xmlns:a16="http://schemas.microsoft.com/office/drawing/2014/main" id="{9769F0F3-7678-73FE-96A5-334F4EC069B1}"/>
            </a:ext>
          </a:extLst>
        </p:cNvPr>
        <p:cNvGrpSpPr/>
        <p:nvPr/>
      </p:nvGrpSpPr>
      <p:grpSpPr>
        <a:xfrm>
          <a:off x="0" y="0"/>
          <a:ext cx="0" cy="0"/>
          <a:chOff x="0" y="0"/>
          <a:chExt cx="0" cy="0"/>
        </a:xfrm>
      </p:grpSpPr>
      <p:sp>
        <p:nvSpPr>
          <p:cNvPr id="435" name="Google Shape;435;p30">
            <a:extLst>
              <a:ext uri="{FF2B5EF4-FFF2-40B4-BE49-F238E27FC236}">
                <a16:creationId xmlns:a16="http://schemas.microsoft.com/office/drawing/2014/main" id="{2B49FAA5-1922-5E6F-A849-0CE16F7FABF9}"/>
              </a:ext>
            </a:extLst>
          </p:cNvPr>
          <p:cNvSpPr txBox="1">
            <a:spLocks noGrp="1"/>
          </p:cNvSpPr>
          <p:nvPr>
            <p:ph type="title"/>
          </p:nvPr>
        </p:nvSpPr>
        <p:spPr>
          <a:xfrm>
            <a:off x="233165" y="181650"/>
            <a:ext cx="2743715" cy="6108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Spring Boot</a:t>
            </a:r>
            <a:endParaRPr sz="2800" dirty="0"/>
          </a:p>
        </p:txBody>
      </p:sp>
      <p:pic>
        <p:nvPicPr>
          <p:cNvPr id="5" name="Hình ảnh 4">
            <a:extLst>
              <a:ext uri="{FF2B5EF4-FFF2-40B4-BE49-F238E27FC236}">
                <a16:creationId xmlns:a16="http://schemas.microsoft.com/office/drawing/2014/main" id="{891E30A7-235E-0C4C-918F-B360A0A37A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8840" y="0"/>
            <a:ext cx="4732020" cy="4622800"/>
          </a:xfrm>
          <a:prstGeom prst="rect">
            <a:avLst/>
          </a:prstGeom>
        </p:spPr>
      </p:pic>
      <p:sp>
        <p:nvSpPr>
          <p:cNvPr id="6" name="Tiêu đề phụ 2">
            <a:extLst>
              <a:ext uri="{FF2B5EF4-FFF2-40B4-BE49-F238E27FC236}">
                <a16:creationId xmlns:a16="http://schemas.microsoft.com/office/drawing/2014/main" id="{FBD851C7-E5D1-5728-6C10-3A3C5CB46CCE}"/>
              </a:ext>
            </a:extLst>
          </p:cNvPr>
          <p:cNvSpPr txBox="1">
            <a:spLocks/>
          </p:cNvSpPr>
          <p:nvPr/>
        </p:nvSpPr>
        <p:spPr>
          <a:xfrm>
            <a:off x="433140" y="985520"/>
            <a:ext cx="3417500" cy="337312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Spring</a:t>
            </a:r>
            <a:r>
              <a:rPr lang="vi-VN"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vi-VN"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Boot</a:t>
            </a:r>
            <a:r>
              <a:rPr lang="vi-VN"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là một phần mở rộng của </a:t>
            </a:r>
            <a:r>
              <a:rPr lang="vi-VN"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Spring</a:t>
            </a:r>
            <a:r>
              <a:rPr lang="vi-VN"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vi-VN"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Framework</a:t>
            </a:r>
            <a:r>
              <a:rPr lang="vi-VN"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được thiết kế để giảm độ phức tạp khi xây dựng ứng dụng </a:t>
            </a:r>
            <a:r>
              <a:rPr lang="vi-VN"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Spring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tập</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trung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vào</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việc</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cung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cấp</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một</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cấu</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hình</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mặc</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định</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để</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giảm</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bớt</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công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việc</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cầu</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hình</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phức</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tạp</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a:t>
            </a:r>
          </a:p>
          <a:p>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Các</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đặc</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điểm</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a:t>
            </a:r>
          </a:p>
          <a:p>
            <a:pPr marL="457200" indent="-304800">
              <a:buSzPts val="1200"/>
              <a:buFont typeface="Arial"/>
              <a:buChar char="●"/>
            </a:pP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Auto-Configuration: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tự</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động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cấu</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hình</a:t>
            </a:r>
            <a:endPar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endParaRPr>
          </a:p>
          <a:p>
            <a:pPr marL="457200" indent="-304800">
              <a:buSzPts val="1200"/>
              <a:buFont typeface="Arial"/>
              <a:buChar char="●"/>
            </a:pP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Embedded Web Server: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máy</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chủ</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web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nhúng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như</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Tomcat, Jetty,…</a:t>
            </a:r>
          </a:p>
          <a:p>
            <a:pPr marL="457200" indent="-304800">
              <a:buSzPts val="1200"/>
              <a:buFont typeface="Arial"/>
              <a:buChar char="●"/>
            </a:pP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Spring Boot Starter: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cung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cấp</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các</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“Starter”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để</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nhanh</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chóng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bắt</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đầu</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a:t>
            </a:r>
          </a:p>
          <a:p>
            <a:pPr marL="457200" indent="-304800">
              <a:buSzPts val="1200"/>
              <a:buFont typeface="Arial"/>
              <a:buChar char="●"/>
            </a:pP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Spring Boot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Actutor</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Cung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cấp</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các</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tính</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năng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giám</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sát</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và</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quản</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lý</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ứng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dụng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trong</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quá</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trình</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chạy</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a:t>
            </a:r>
          </a:p>
          <a:p>
            <a:pPr marL="457200" indent="-304800">
              <a:buSzPts val="1200"/>
              <a:buFont typeface="Arial"/>
              <a:buChar char="●"/>
            </a:pP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Hệ</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sinh</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thái</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 </a:t>
            </a:r>
            <a:r>
              <a:rPr lang="en-US" dirty="0" err="1">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lớn</a:t>
            </a:r>
            <a:r>
              <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rPr>
              <a:t>.</a:t>
            </a:r>
          </a:p>
          <a:p>
            <a:endParaRPr lang="en-US" dirty="0">
              <a:solidFill>
                <a:schemeClr val="accent1"/>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0050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1">
          <a:extLst>
            <a:ext uri="{FF2B5EF4-FFF2-40B4-BE49-F238E27FC236}">
              <a16:creationId xmlns:a16="http://schemas.microsoft.com/office/drawing/2014/main" id="{07F0D44C-0AB6-67AE-6DBF-7BC103FBAA43}"/>
            </a:ext>
          </a:extLst>
        </p:cNvPr>
        <p:cNvGrpSpPr/>
        <p:nvPr/>
      </p:nvGrpSpPr>
      <p:grpSpPr>
        <a:xfrm>
          <a:off x="0" y="0"/>
          <a:ext cx="0" cy="0"/>
          <a:chOff x="0" y="0"/>
          <a:chExt cx="0" cy="0"/>
        </a:xfrm>
      </p:grpSpPr>
      <p:sp>
        <p:nvSpPr>
          <p:cNvPr id="792" name="Google Shape;792;p45">
            <a:extLst>
              <a:ext uri="{FF2B5EF4-FFF2-40B4-BE49-F238E27FC236}">
                <a16:creationId xmlns:a16="http://schemas.microsoft.com/office/drawing/2014/main" id="{40CC33D2-0E81-9C86-218C-5F7DA37C1BF3}"/>
              </a:ext>
            </a:extLst>
          </p:cNvPr>
          <p:cNvSpPr txBox="1">
            <a:spLocks noGrp="1"/>
          </p:cNvSpPr>
          <p:nvPr>
            <p:ph type="title"/>
          </p:nvPr>
        </p:nvSpPr>
        <p:spPr>
          <a:xfrm>
            <a:off x="4934394" y="602425"/>
            <a:ext cx="3049843" cy="9024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Next.js</a:t>
            </a:r>
            <a:endParaRPr dirty="0"/>
          </a:p>
        </p:txBody>
      </p:sp>
      <p:sp>
        <p:nvSpPr>
          <p:cNvPr id="793" name="Google Shape;793;p45">
            <a:extLst>
              <a:ext uri="{FF2B5EF4-FFF2-40B4-BE49-F238E27FC236}">
                <a16:creationId xmlns:a16="http://schemas.microsoft.com/office/drawing/2014/main" id="{DE1A6532-E9C9-558D-B664-E622D2301563}"/>
              </a:ext>
            </a:extLst>
          </p:cNvPr>
          <p:cNvSpPr txBox="1">
            <a:spLocks noGrp="1"/>
          </p:cNvSpPr>
          <p:nvPr>
            <p:ph type="subTitle" idx="1"/>
          </p:nvPr>
        </p:nvSpPr>
        <p:spPr>
          <a:xfrm>
            <a:off x="5167499" y="1351398"/>
            <a:ext cx="3557400" cy="31896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sz="1200" dirty="0">
                <a:latin typeface="Calibri Light" panose="020F0302020204030204" pitchFamily="34" charset="0"/>
                <a:ea typeface="Calibri Light" panose="020F0302020204030204" pitchFamily="34" charset="0"/>
                <a:cs typeface="Calibri Light" panose="020F0302020204030204" pitchFamily="34" charset="0"/>
              </a:rPr>
              <a:t>Server-side Rendering (SSR): Render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trên</a:t>
            </a:r>
            <a:r>
              <a:rPr lang="en-US" sz="1200" dirty="0">
                <a:latin typeface="Calibri Light" panose="020F0302020204030204" pitchFamily="34" charset="0"/>
                <a:ea typeface="Calibri Light" panose="020F0302020204030204" pitchFamily="34" charset="0"/>
                <a:cs typeface="Calibri Light" panose="020F0302020204030204" pitchFamily="34" charset="0"/>
              </a:rPr>
              <a:t> server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trước</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khi</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gửi</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về</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trình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duyệt</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cải</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thiện</a:t>
            </a:r>
            <a:r>
              <a:rPr lang="en-US" sz="1200" dirty="0">
                <a:latin typeface="Calibri Light" panose="020F0302020204030204" pitchFamily="34" charset="0"/>
                <a:ea typeface="Calibri Light" panose="020F0302020204030204" pitchFamily="34" charset="0"/>
                <a:cs typeface="Calibri Light" panose="020F0302020204030204" pitchFamily="34" charset="0"/>
              </a:rPr>
              <a:t> SEO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và</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tốc</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độ</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tải</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trang</a:t>
            </a:r>
            <a:r>
              <a:rPr lang="en-US" sz="1200" dirty="0">
                <a:latin typeface="Calibri Light" panose="020F0302020204030204" pitchFamily="34" charset="0"/>
                <a:ea typeface="Calibri Light" panose="020F0302020204030204" pitchFamily="34" charset="0"/>
                <a:cs typeface="Calibri Light" panose="020F0302020204030204" pitchFamily="34" charset="0"/>
              </a:rPr>
              <a:t>.</a:t>
            </a:r>
          </a:p>
          <a:p>
            <a:pPr marL="171450" lvl="0" indent="-171450" algn="l" rtl="0">
              <a:spcBef>
                <a:spcPts val="0"/>
              </a:spcBef>
              <a:spcAft>
                <a:spcPts val="0"/>
              </a:spcAft>
              <a:buFontTx/>
              <a:buChar char="-"/>
            </a:pPr>
            <a:r>
              <a:rPr lang="en-US" sz="1200" dirty="0">
                <a:latin typeface="Calibri Light" panose="020F0302020204030204" pitchFamily="34" charset="0"/>
                <a:ea typeface="Calibri Light" panose="020F0302020204030204" pitchFamily="34" charset="0"/>
                <a:cs typeface="Calibri Light" panose="020F0302020204030204" pitchFamily="34" charset="0"/>
              </a:rPr>
              <a:t>Static Site Generation (SSG):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Với</a:t>
            </a:r>
            <a:r>
              <a:rPr lang="en-US" sz="1200" dirty="0">
                <a:latin typeface="Calibri Light" panose="020F0302020204030204" pitchFamily="34" charset="0"/>
                <a:ea typeface="Calibri Light" panose="020F0302020204030204" pitchFamily="34" charset="0"/>
                <a:cs typeface="Calibri Light" panose="020F0302020204030204" pitchFamily="34" charset="0"/>
              </a:rPr>
              <a:t> SSG, Next.js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cho</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phép</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tạo</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các</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trang</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tĩnh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trong</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quá</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trình</a:t>
            </a:r>
            <a:r>
              <a:rPr lang="en-US" sz="1200" dirty="0">
                <a:latin typeface="Calibri Light" panose="020F0302020204030204" pitchFamily="34" charset="0"/>
                <a:ea typeface="Calibri Light" panose="020F0302020204030204" pitchFamily="34" charset="0"/>
                <a:cs typeface="Calibri Light" panose="020F0302020204030204" pitchFamily="34" charset="0"/>
              </a:rPr>
              <a:t> build,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giúp</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cải</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thiện</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tốc</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độ</a:t>
            </a:r>
            <a:r>
              <a:rPr lang="en-US" sz="1200" dirty="0">
                <a:latin typeface="Calibri Light" panose="020F0302020204030204" pitchFamily="34" charset="0"/>
                <a:ea typeface="Calibri Light" panose="020F0302020204030204" pitchFamily="34" charset="0"/>
                <a:cs typeface="Calibri Light" panose="020F0302020204030204" pitchFamily="34" charset="0"/>
              </a:rPr>
              <a:t>.</a:t>
            </a:r>
          </a:p>
          <a:p>
            <a:pPr marL="171450" lvl="0" indent="-171450" algn="l" rtl="0">
              <a:spcBef>
                <a:spcPts val="0"/>
              </a:spcBef>
              <a:spcAft>
                <a:spcPts val="0"/>
              </a:spcAft>
              <a:buFontTx/>
              <a:buChar char="-"/>
            </a:pPr>
            <a:r>
              <a:rPr lang="en-US" sz="1200" dirty="0">
                <a:latin typeface="Calibri Light" panose="020F0302020204030204" pitchFamily="34" charset="0"/>
                <a:ea typeface="Calibri Light" panose="020F0302020204030204" pitchFamily="34" charset="0"/>
                <a:cs typeface="Calibri Light" panose="020F0302020204030204" pitchFamily="34" charset="0"/>
              </a:rPr>
              <a:t>Routing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tự</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động</a:t>
            </a:r>
            <a:r>
              <a:rPr lang="en-US" sz="1200" dirty="0">
                <a:latin typeface="Calibri Light" panose="020F0302020204030204" pitchFamily="34" charset="0"/>
                <a:ea typeface="Calibri Light" panose="020F0302020204030204" pitchFamily="34" charset="0"/>
                <a:cs typeface="Calibri Light" panose="020F0302020204030204" pitchFamily="34" charset="0"/>
              </a:rPr>
              <a:t>: Next.js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cung</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cấp</a:t>
            </a:r>
            <a:r>
              <a:rPr lang="en-US" sz="1200" dirty="0">
                <a:latin typeface="Calibri Light" panose="020F0302020204030204" pitchFamily="34" charset="0"/>
                <a:ea typeface="Calibri Light" panose="020F0302020204030204" pitchFamily="34" charset="0"/>
                <a:cs typeface="Calibri Light" panose="020F0302020204030204" pitchFamily="34" charset="0"/>
              </a:rPr>
              <a:t> routing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theo</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cấu</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trúc</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thư</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mục</a:t>
            </a:r>
            <a:r>
              <a:rPr lang="en-US" sz="1200" dirty="0">
                <a:latin typeface="Calibri Light" panose="020F0302020204030204" pitchFamily="34" charset="0"/>
                <a:ea typeface="Calibri Light" panose="020F0302020204030204" pitchFamily="34" charset="0"/>
                <a:cs typeface="Calibri Light" panose="020F0302020204030204" pitchFamily="34" charset="0"/>
              </a:rPr>
              <a:t>.</a:t>
            </a:r>
          </a:p>
          <a:p>
            <a:pPr marL="171450" lvl="0" indent="-171450" algn="l" rtl="0">
              <a:spcBef>
                <a:spcPts val="0"/>
              </a:spcBef>
              <a:spcAft>
                <a:spcPts val="0"/>
              </a:spcAft>
              <a:buFontTx/>
              <a:buChar char="-"/>
            </a:pPr>
            <a:r>
              <a:rPr lang="en-US" sz="1200" dirty="0">
                <a:latin typeface="Calibri Light" panose="020F0302020204030204" pitchFamily="34" charset="0"/>
                <a:ea typeface="Calibri Light" panose="020F0302020204030204" pitchFamily="34" charset="0"/>
                <a:cs typeface="Calibri Light" panose="020F0302020204030204" pitchFamily="34" charset="0"/>
              </a:rPr>
              <a:t>Image Optimization: Next.js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tối</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ưu</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hóa</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hình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ảnh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bằng</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cách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tự</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động</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điều</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chỉnh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kích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thước</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và</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dịnh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dạng</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phù</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hợp</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cho</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các</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thiết</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bị</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khác</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nhau</a:t>
            </a:r>
            <a:r>
              <a:rPr lang="en-US" sz="1200" dirty="0">
                <a:latin typeface="Calibri Light" panose="020F0302020204030204" pitchFamily="34" charset="0"/>
                <a:ea typeface="Calibri Light" panose="020F0302020204030204" pitchFamily="34" charset="0"/>
                <a:cs typeface="Calibri Light" panose="020F0302020204030204" pitchFamily="34" charset="0"/>
              </a:rPr>
              <a:t>.</a:t>
            </a:r>
          </a:p>
          <a:p>
            <a:pPr marL="171450" lvl="0" indent="-171450" algn="l" rtl="0">
              <a:spcBef>
                <a:spcPts val="0"/>
              </a:spcBef>
              <a:spcAft>
                <a:spcPts val="0"/>
              </a:spcAft>
              <a:buFontTx/>
              <a:buChar char="-"/>
            </a:pPr>
            <a:r>
              <a:rPr lang="en-US" sz="1200" dirty="0" err="1">
                <a:latin typeface="Calibri Light" panose="020F0302020204030204" pitchFamily="34" charset="0"/>
                <a:ea typeface="Calibri Light" panose="020F0302020204030204" pitchFamily="34" charset="0"/>
                <a:cs typeface="Calibri Light" panose="020F0302020204030204" pitchFamily="34" charset="0"/>
              </a:rPr>
              <a:t>Hỗ</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trợ</a:t>
            </a:r>
            <a:r>
              <a:rPr lang="en-US" sz="1200" dirty="0">
                <a:latin typeface="Calibri Light" panose="020F0302020204030204" pitchFamily="34" charset="0"/>
                <a:ea typeface="Calibri Light" panose="020F0302020204030204" pitchFamily="34" charset="0"/>
                <a:cs typeface="Calibri Light" panose="020F0302020204030204" pitchFamily="34" charset="0"/>
              </a:rPr>
              <a:t> Typescript: Next.js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hỗ</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trợ</a:t>
            </a:r>
            <a:r>
              <a:rPr lang="en-US" sz="1200" dirty="0">
                <a:latin typeface="Calibri Light" panose="020F0302020204030204" pitchFamily="34" charset="0"/>
                <a:ea typeface="Calibri Light" panose="020F0302020204030204" pitchFamily="34" charset="0"/>
                <a:cs typeface="Calibri Light" panose="020F0302020204030204" pitchFamily="34" charset="0"/>
              </a:rPr>
              <a:t> Typescript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ngay</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từ</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đầu</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đảm</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bảo</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tính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chính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xác</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của</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mã</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nguồn</a:t>
            </a:r>
            <a:r>
              <a:rPr lang="en-US" sz="1200" dirty="0">
                <a:latin typeface="Calibri Light" panose="020F0302020204030204" pitchFamily="34" charset="0"/>
                <a:ea typeface="Calibri Light" panose="020F0302020204030204" pitchFamily="34" charset="0"/>
                <a:cs typeface="Calibri Light" panose="020F0302020204030204" pitchFamily="34" charset="0"/>
              </a:rPr>
              <a:t>.</a:t>
            </a:r>
          </a:p>
          <a:p>
            <a:pPr marL="171450" lvl="0" indent="-171450" algn="l" rtl="0">
              <a:spcBef>
                <a:spcPts val="0"/>
              </a:spcBef>
              <a:spcAft>
                <a:spcPts val="0"/>
              </a:spcAft>
              <a:buFontTx/>
              <a:buChar char="-"/>
            </a:pPr>
            <a:r>
              <a:rPr lang="en-US" sz="1200" dirty="0">
                <a:latin typeface="Calibri Light" panose="020F0302020204030204" pitchFamily="34" charset="0"/>
                <a:ea typeface="Calibri Light" panose="020F0302020204030204" pitchFamily="34" charset="0"/>
                <a:cs typeface="Calibri Light" panose="020F0302020204030204" pitchFamily="34" charset="0"/>
              </a:rPr>
              <a:t>Internationalization (i18n): Next.js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hỗ</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trợ</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tích</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hợp</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đa</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ngôn</a:t>
            </a:r>
            <a:r>
              <a:rPr lang="en-US" sz="1200" dirty="0">
                <a:latin typeface="Calibri Light" panose="020F0302020204030204" pitchFamily="34" charset="0"/>
                <a:ea typeface="Calibri Light" panose="020F0302020204030204" pitchFamily="34" charset="0"/>
                <a:cs typeface="Calibri Light" panose="020F0302020204030204" pitchFamily="34" charset="0"/>
              </a:rPr>
              <a:t> </a:t>
            </a:r>
            <a:r>
              <a:rPr lang="en-US" sz="1200" dirty="0" err="1">
                <a:latin typeface="Calibri Light" panose="020F0302020204030204" pitchFamily="34" charset="0"/>
                <a:ea typeface="Calibri Light" panose="020F0302020204030204" pitchFamily="34" charset="0"/>
                <a:cs typeface="Calibri Light" panose="020F0302020204030204" pitchFamily="34" charset="0"/>
              </a:rPr>
              <a:t>ngữ</a:t>
            </a:r>
            <a:r>
              <a:rPr lang="en-US" sz="1200" dirty="0">
                <a:latin typeface="Calibri Light" panose="020F0302020204030204" pitchFamily="34" charset="0"/>
                <a:ea typeface="Calibri Light" panose="020F0302020204030204" pitchFamily="34" charset="0"/>
                <a:cs typeface="Calibri Light" panose="020F0302020204030204" pitchFamily="34" charset="0"/>
              </a:rPr>
              <a:t>.</a:t>
            </a:r>
          </a:p>
          <a:p>
            <a:pPr marL="171450" lvl="0" indent="-171450" algn="l" rtl="0">
              <a:spcBef>
                <a:spcPts val="0"/>
              </a:spcBef>
              <a:spcAft>
                <a:spcPts val="0"/>
              </a:spcAft>
              <a:buFontTx/>
              <a:buChar char="-"/>
            </a:pPr>
            <a:r>
              <a:rPr lang="en-US" sz="1200" dirty="0">
                <a:latin typeface="Calibri Light" panose="020F0302020204030204" pitchFamily="34" charset="0"/>
                <a:ea typeface="Calibri Light" panose="020F0302020204030204" pitchFamily="34" charset="0"/>
                <a:cs typeface="Calibri Light" panose="020F0302020204030204" pitchFamily="34" charset="0"/>
              </a:rPr>
              <a:t>…</a:t>
            </a:r>
            <a:endParaRPr sz="1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05" name="Google Shape;805;p45">
            <a:extLst>
              <a:ext uri="{FF2B5EF4-FFF2-40B4-BE49-F238E27FC236}">
                <a16:creationId xmlns:a16="http://schemas.microsoft.com/office/drawing/2014/main" id="{FFE740B7-D2F6-C8B1-26BB-9F98D16EA340}"/>
              </a:ext>
            </a:extLst>
          </p:cNvPr>
          <p:cNvSpPr/>
          <p:nvPr/>
        </p:nvSpPr>
        <p:spPr>
          <a:xfrm>
            <a:off x="726100" y="539400"/>
            <a:ext cx="3557400" cy="4064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descr="Ảnh có chứa ảnh chụp màn hình, Phông chữ, Đồ họa, vòng tròn&#10;&#10;Mô tả được tạo tự động">
            <a:extLst>
              <a:ext uri="{FF2B5EF4-FFF2-40B4-BE49-F238E27FC236}">
                <a16:creationId xmlns:a16="http://schemas.microsoft.com/office/drawing/2014/main" id="{D4CE2794-01B5-48E9-AB9B-04A8A51E7729}"/>
              </a:ext>
            </a:extLst>
          </p:cNvPr>
          <p:cNvPicPr>
            <a:picLocks noChangeAspect="1"/>
          </p:cNvPicPr>
          <p:nvPr/>
        </p:nvPicPr>
        <p:blipFill>
          <a:blip r:embed="rId3"/>
          <a:stretch>
            <a:fillRect/>
          </a:stretch>
        </p:blipFill>
        <p:spPr>
          <a:xfrm>
            <a:off x="979878" y="1119709"/>
            <a:ext cx="3049843" cy="2904081"/>
          </a:xfrm>
          <a:prstGeom prst="rect">
            <a:avLst/>
          </a:prstGeom>
        </p:spPr>
      </p:pic>
    </p:spTree>
    <p:extLst>
      <p:ext uri="{BB962C8B-B14F-4D97-AF65-F5344CB8AC3E}">
        <p14:creationId xmlns:p14="http://schemas.microsoft.com/office/powerpoint/2010/main" val="362222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16EEFDB-B22E-089D-7619-77BEA15E8739}"/>
              </a:ext>
            </a:extLst>
          </p:cNvPr>
          <p:cNvSpPr>
            <a:spLocks noGrp="1"/>
          </p:cNvSpPr>
          <p:nvPr>
            <p:ph type="title"/>
          </p:nvPr>
        </p:nvSpPr>
        <p:spPr>
          <a:xfrm>
            <a:off x="4762500" y="556259"/>
            <a:ext cx="3515875" cy="616648"/>
          </a:xfrm>
        </p:spPr>
        <p:txBody>
          <a:bodyPr/>
          <a:lstStyle/>
          <a:p>
            <a:r>
              <a:rPr lang="en-US" dirty="0"/>
              <a:t>Angular</a:t>
            </a:r>
          </a:p>
        </p:txBody>
      </p:sp>
      <p:sp>
        <p:nvSpPr>
          <p:cNvPr id="3" name="Tiêu đề phụ 2">
            <a:extLst>
              <a:ext uri="{FF2B5EF4-FFF2-40B4-BE49-F238E27FC236}">
                <a16:creationId xmlns:a16="http://schemas.microsoft.com/office/drawing/2014/main" id="{DD53EEED-5DCB-4790-ED05-9BDC81AE5905}"/>
              </a:ext>
            </a:extLst>
          </p:cNvPr>
          <p:cNvSpPr>
            <a:spLocks noGrp="1"/>
          </p:cNvSpPr>
          <p:nvPr>
            <p:ph type="subTitle" idx="1"/>
          </p:nvPr>
        </p:nvSpPr>
        <p:spPr>
          <a:xfrm>
            <a:off x="4572000" y="1111644"/>
            <a:ext cx="3970020" cy="3492456"/>
          </a:xfrm>
        </p:spPr>
        <p:txBody>
          <a:bodyPr/>
          <a:lstStyle/>
          <a:p>
            <a:pPr>
              <a:buFontTx/>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Two-Way Data Binding: </a:t>
            </a:r>
            <a:r>
              <a:rPr lang="en-US" dirty="0" err="1">
                <a:latin typeface="Calibri Light" panose="020F0302020204030204" pitchFamily="34" charset="0"/>
                <a:ea typeface="Calibri Light" panose="020F0302020204030204" pitchFamily="34" charset="0"/>
                <a:cs typeface="Calibri Light" panose="020F0302020204030204" pitchFamily="34" charset="0"/>
              </a:rPr>
              <a:t>Tính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năng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này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giúp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tự</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động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đồng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bộ</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dữ</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liệu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giữa</a:t>
            </a:r>
            <a:r>
              <a:rPr lang="en-US" dirty="0">
                <a:latin typeface="Calibri Light" panose="020F0302020204030204" pitchFamily="34" charset="0"/>
                <a:ea typeface="Calibri Light" panose="020F0302020204030204" pitchFamily="34" charset="0"/>
                <a:cs typeface="Calibri Light" panose="020F0302020204030204" pitchFamily="34" charset="0"/>
              </a:rPr>
              <a:t> model (</a:t>
            </a:r>
            <a:r>
              <a:rPr lang="en-US" dirty="0" err="1">
                <a:latin typeface="Calibri Light" panose="020F0302020204030204" pitchFamily="34" charset="0"/>
                <a:ea typeface="Calibri Light" panose="020F0302020204030204" pitchFamily="34" charset="0"/>
                <a:cs typeface="Calibri Light" panose="020F0302020204030204" pitchFamily="34" charset="0"/>
              </a:rPr>
              <a:t>dữ</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liệu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view (</a:t>
            </a:r>
            <a:r>
              <a:rPr lang="en-US" dirty="0" err="1">
                <a:latin typeface="Calibri Light" panose="020F0302020204030204" pitchFamily="34" charset="0"/>
                <a:ea typeface="Calibri Light" panose="020F0302020204030204" pitchFamily="34" charset="0"/>
                <a:cs typeface="Calibri Light" panose="020F0302020204030204" pitchFamily="34" charset="0"/>
              </a:rPr>
              <a:t>giao</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diện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trong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ứng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dụng</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Tx/>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Dependency Injection (DI): Angular </a:t>
            </a:r>
            <a:r>
              <a:rPr lang="en-US" dirty="0" err="1">
                <a:latin typeface="Calibri Light" panose="020F0302020204030204" pitchFamily="34" charset="0"/>
                <a:ea typeface="Calibri Light" panose="020F0302020204030204" pitchFamily="34" charset="0"/>
                <a:cs typeface="Calibri Light" panose="020F0302020204030204" pitchFamily="34" charset="0"/>
              </a:rPr>
              <a:t>có</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hệ</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thống</a:t>
            </a:r>
            <a:r>
              <a:rPr lang="en-US" dirty="0">
                <a:latin typeface="Calibri Light" panose="020F0302020204030204" pitchFamily="34" charset="0"/>
                <a:ea typeface="Calibri Light" panose="020F0302020204030204" pitchFamily="34" charset="0"/>
                <a:cs typeface="Calibri Light" panose="020F0302020204030204" pitchFamily="34" charset="0"/>
              </a:rPr>
              <a:t> DI </a:t>
            </a:r>
            <a:r>
              <a:rPr lang="en-US" dirty="0" err="1">
                <a:latin typeface="Calibri Light" panose="020F0302020204030204" pitchFamily="34" charset="0"/>
                <a:ea typeface="Calibri Light" panose="020F0302020204030204" pitchFamily="34" charset="0"/>
                <a:cs typeface="Calibri Light" panose="020F0302020204030204" pitchFamily="34" charset="0"/>
              </a:rPr>
              <a:t>mạnh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giúp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quản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tái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sử</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dụng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service </a:t>
            </a:r>
            <a:r>
              <a:rPr lang="en-US" dirty="0" err="1">
                <a:latin typeface="Calibri Light" panose="020F0302020204030204" pitchFamily="34" charset="0"/>
                <a:ea typeface="Calibri Light" panose="020F0302020204030204" pitchFamily="34" charset="0"/>
                <a:cs typeface="Calibri Light" panose="020F0302020204030204" pitchFamily="34" charset="0"/>
              </a:rPr>
              <a:t>dễ</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dàng</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Tx/>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Component-Based Architecture: </a:t>
            </a:r>
            <a:r>
              <a:rPr lang="en-US" dirty="0" err="1">
                <a:latin typeface="Calibri Light" panose="020F0302020204030204" pitchFamily="34" charset="0"/>
                <a:ea typeface="Calibri Light" panose="020F0302020204030204" pitchFamily="34" charset="0"/>
                <a:cs typeface="Calibri Light" panose="020F0302020204030204" pitchFamily="34" charset="0"/>
              </a:rPr>
              <a:t>tổ</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chức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mã</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nguồn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dựa</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trên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component, </a:t>
            </a:r>
            <a:r>
              <a:rPr lang="en-US" dirty="0" err="1">
                <a:latin typeface="Calibri Light" panose="020F0302020204030204" pitchFamily="34" charset="0"/>
                <a:ea typeface="Calibri Light" panose="020F0302020204030204" pitchFamily="34" charset="0"/>
                <a:cs typeface="Calibri Light" panose="020F0302020204030204" pitchFamily="34" charset="0"/>
              </a:rPr>
              <a:t>giúp</a:t>
            </a:r>
            <a:r>
              <a:rPr lang="en-US" dirty="0">
                <a:latin typeface="Calibri Light" panose="020F0302020204030204" pitchFamily="34" charset="0"/>
                <a:ea typeface="Calibri Light" panose="020F0302020204030204" pitchFamily="34" charset="0"/>
                <a:cs typeface="Calibri Light" panose="020F0302020204030204" pitchFamily="34" charset="0"/>
              </a:rPr>
              <a:t> chia </a:t>
            </a:r>
            <a:r>
              <a:rPr lang="en-US" dirty="0" err="1">
                <a:latin typeface="Calibri Light" panose="020F0302020204030204" pitchFamily="34" charset="0"/>
                <a:ea typeface="Calibri Light" panose="020F0302020204030204" pitchFamily="34" charset="0"/>
                <a:cs typeface="Calibri Light" panose="020F0302020204030204" pitchFamily="34" charset="0"/>
              </a:rPr>
              <a:t>nhỏ</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tái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sử</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dụng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mã</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nguồn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tốt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hơn</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Tx/>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Reactive Forms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Template-Driven Forms: Angular </a:t>
            </a:r>
            <a:r>
              <a:rPr lang="en-US" dirty="0" err="1">
                <a:latin typeface="Calibri Light" panose="020F0302020204030204" pitchFamily="34" charset="0"/>
                <a:ea typeface="Calibri Light" panose="020F0302020204030204" pitchFamily="34" charset="0"/>
                <a:cs typeface="Calibri Light" panose="020F0302020204030204" pitchFamily="34" charset="0"/>
              </a:rPr>
              <a:t>hỗ</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trợ</a:t>
            </a:r>
            <a:r>
              <a:rPr lang="en-US" dirty="0">
                <a:latin typeface="Calibri Light" panose="020F0302020204030204" pitchFamily="34" charset="0"/>
                <a:ea typeface="Calibri Light" panose="020F0302020204030204" pitchFamily="34" charset="0"/>
                <a:cs typeface="Calibri Light" panose="020F0302020204030204" pitchFamily="34" charset="0"/>
              </a:rPr>
              <a:t> 2 </a:t>
            </a:r>
            <a:r>
              <a:rPr lang="en-US" dirty="0" err="1">
                <a:latin typeface="Calibri Light" panose="020F0302020204030204" pitchFamily="34" charset="0"/>
                <a:ea typeface="Calibri Light" panose="020F0302020204030204" pitchFamily="34" charset="0"/>
                <a:cs typeface="Calibri Light" panose="020F0302020204030204" pitchFamily="34" charset="0"/>
              </a:rPr>
              <a:t>loại</a:t>
            </a:r>
            <a:r>
              <a:rPr lang="en-US" dirty="0">
                <a:latin typeface="Calibri Light" panose="020F0302020204030204" pitchFamily="34" charset="0"/>
                <a:ea typeface="Calibri Light" panose="020F0302020204030204" pitchFamily="34" charset="0"/>
                <a:cs typeface="Calibri Light" panose="020F0302020204030204" pitchFamily="34" charset="0"/>
              </a:rPr>
              <a:t> form, Reactive Forms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Template-Driven Forms, </a:t>
            </a:r>
            <a:r>
              <a:rPr lang="en-US" dirty="0" err="1">
                <a:latin typeface="Calibri Light" panose="020F0302020204030204" pitchFamily="34" charset="0"/>
                <a:ea typeface="Calibri Light" panose="020F0302020204030204" pitchFamily="34" charset="0"/>
                <a:cs typeface="Calibri Light" panose="020F0302020204030204" pitchFamily="34" charset="0"/>
              </a:rPr>
              <a:t>giúp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xử</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biểu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mẫu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một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hiệu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quả</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Tx/>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Angular CLI: </a:t>
            </a:r>
            <a:r>
              <a:rPr lang="en-US" dirty="0" err="1">
                <a:latin typeface="Calibri Light" panose="020F0302020204030204" pitchFamily="34" charset="0"/>
                <a:ea typeface="Calibri Light" panose="020F0302020204030204" pitchFamily="34" charset="0"/>
                <a:cs typeface="Calibri Light" panose="020F0302020204030204" pitchFamily="34" charset="0"/>
              </a:rPr>
              <a:t>giúp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tạo</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quản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triển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khai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dự</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án</a:t>
            </a:r>
            <a:r>
              <a:rPr lang="en-US" dirty="0">
                <a:latin typeface="Calibri Light" panose="020F0302020204030204" pitchFamily="34" charset="0"/>
                <a:ea typeface="Calibri Light" panose="020F0302020204030204" pitchFamily="34" charset="0"/>
                <a:cs typeface="Calibri Light" panose="020F0302020204030204" pitchFamily="34" charset="0"/>
              </a:rPr>
              <a:t> Angular </a:t>
            </a:r>
            <a:r>
              <a:rPr lang="en-US" dirty="0" err="1">
                <a:latin typeface="Calibri Light" panose="020F0302020204030204" pitchFamily="34" charset="0"/>
                <a:ea typeface="Calibri Light" panose="020F0302020204030204" pitchFamily="34" charset="0"/>
                <a:cs typeface="Calibri Light" panose="020F0302020204030204" pitchFamily="34" charset="0"/>
              </a:rPr>
              <a:t>dễ</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dàng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hơn</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Tx/>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Observables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RxJS</a:t>
            </a:r>
            <a:r>
              <a:rPr lang="en-US" dirty="0">
                <a:latin typeface="Calibri Light" panose="020F0302020204030204" pitchFamily="34" charset="0"/>
                <a:ea typeface="Calibri Light" panose="020F0302020204030204" pitchFamily="34" charset="0"/>
                <a:cs typeface="Calibri Light" panose="020F0302020204030204" pitchFamily="34" charset="0"/>
              </a:rPr>
              <a:t>: Angular </a:t>
            </a:r>
            <a:r>
              <a:rPr lang="en-US" dirty="0" err="1">
                <a:latin typeface="Calibri Light" panose="020F0302020204030204" pitchFamily="34" charset="0"/>
                <a:ea typeface="Calibri Light" panose="020F0302020204030204" pitchFamily="34" charset="0"/>
                <a:cs typeface="Calibri Light" panose="020F0302020204030204" pitchFamily="34" charset="0"/>
              </a:rPr>
              <a:t>tích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hợp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RxJS</a:t>
            </a:r>
            <a:r>
              <a:rPr lang="en-US" dirty="0">
                <a:latin typeface="Calibri Light" panose="020F0302020204030204" pitchFamily="34" charset="0"/>
                <a:ea typeface="Calibri Light" panose="020F0302020204030204" pitchFamily="34" charset="0"/>
                <a:cs typeface="Calibri Light" panose="020F0302020204030204" pitchFamily="34" charset="0"/>
              </a:rPr>
              <a:t>  (Reactive Extensions for JavaScript)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hỗ</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trợ</a:t>
            </a:r>
            <a:r>
              <a:rPr lang="en-US" dirty="0">
                <a:latin typeface="Calibri Light" panose="020F0302020204030204" pitchFamily="34" charset="0"/>
                <a:ea typeface="Calibri Light" panose="020F0302020204030204" pitchFamily="34" charset="0"/>
                <a:cs typeface="Calibri Light" panose="020F0302020204030204" pitchFamily="34" charset="0"/>
              </a:rPr>
              <a:t> Observables, </a:t>
            </a:r>
            <a:r>
              <a:rPr lang="en-US" dirty="0" err="1">
                <a:latin typeface="Calibri Light" panose="020F0302020204030204" pitchFamily="34" charset="0"/>
                <a:ea typeface="Calibri Light" panose="020F0302020204030204" pitchFamily="34" charset="0"/>
                <a:cs typeface="Calibri Light" panose="020F0302020204030204" pitchFamily="34" charset="0"/>
              </a:rPr>
              <a:t>giúp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quản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dữ</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liệu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bất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đồng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bộ</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hiệu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quả</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Tx/>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Tx/>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Tx/>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6" name="Chỗ dành sẵn cho Hình ảnh 5" descr="Ảnh có chứa Đồ họa, Phông chữ, biểu tượng, thiết kế đồ họa&#10;&#10;Mô tả được tạo tự động">
            <a:extLst>
              <a:ext uri="{FF2B5EF4-FFF2-40B4-BE49-F238E27FC236}">
                <a16:creationId xmlns:a16="http://schemas.microsoft.com/office/drawing/2014/main" id="{F10D95E9-A423-0864-4368-B91CBD8A2824}"/>
              </a:ext>
            </a:extLst>
          </p:cNvPr>
          <p:cNvPicPr>
            <a:picLocks noGrp="1" noChangeAspect="1"/>
          </p:cNvPicPr>
          <p:nvPr>
            <p:ph type="pic" idx="2"/>
          </p:nvPr>
        </p:nvPicPr>
        <p:blipFill>
          <a:blip r:embed="rId2"/>
          <a:srcRect l="3569" r="3569"/>
          <a:stretch>
            <a:fillRect/>
          </a:stretch>
        </p:blipFill>
        <p:spPr/>
      </p:pic>
    </p:spTree>
    <p:extLst>
      <p:ext uri="{BB962C8B-B14F-4D97-AF65-F5344CB8AC3E}">
        <p14:creationId xmlns:p14="http://schemas.microsoft.com/office/powerpoint/2010/main" val="12978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208D05E7-2848-9473-1DE6-E4573F42E378}"/>
            </a:ext>
          </a:extLst>
        </p:cNvPr>
        <p:cNvGrpSpPr/>
        <p:nvPr/>
      </p:nvGrpSpPr>
      <p:grpSpPr>
        <a:xfrm>
          <a:off x="0" y="0"/>
          <a:ext cx="0" cy="0"/>
          <a:chOff x="0" y="0"/>
          <a:chExt cx="0" cy="0"/>
        </a:xfrm>
      </p:grpSpPr>
      <p:sp>
        <p:nvSpPr>
          <p:cNvPr id="442" name="Google Shape;442;p31">
            <a:extLst>
              <a:ext uri="{FF2B5EF4-FFF2-40B4-BE49-F238E27FC236}">
                <a16:creationId xmlns:a16="http://schemas.microsoft.com/office/drawing/2014/main" id="{42CCF3DC-912A-3CE6-CCD2-0D1ADDC424A6}"/>
              </a:ext>
            </a:extLst>
          </p:cNvPr>
          <p:cNvSpPr txBox="1">
            <a:spLocks noGrp="1"/>
          </p:cNvSpPr>
          <p:nvPr>
            <p:ph type="subTitle" idx="4"/>
          </p:nvPr>
        </p:nvSpPr>
        <p:spPr>
          <a:xfrm>
            <a:off x="5259173" y="1717657"/>
            <a:ext cx="25056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Giao diện ADMIN</a:t>
            </a:r>
            <a:endParaRPr dirty="0">
              <a:latin typeface="Be Vietnam Pro" pitchFamily="2" charset="0"/>
            </a:endParaRPr>
          </a:p>
        </p:txBody>
      </p:sp>
      <p:sp>
        <p:nvSpPr>
          <p:cNvPr id="443" name="Google Shape;443;p31">
            <a:extLst>
              <a:ext uri="{FF2B5EF4-FFF2-40B4-BE49-F238E27FC236}">
                <a16:creationId xmlns:a16="http://schemas.microsoft.com/office/drawing/2014/main" id="{1EF03546-BB20-D292-9B90-EB5248B9635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 Vietnam Pro" pitchFamily="2" charset="0"/>
              </a:rPr>
              <a:t>Xây dựng giao diện</a:t>
            </a:r>
            <a:endParaRPr dirty="0">
              <a:latin typeface="Be Vietnam Pro" pitchFamily="2" charset="0"/>
            </a:endParaRPr>
          </a:p>
        </p:txBody>
      </p:sp>
      <p:sp>
        <p:nvSpPr>
          <p:cNvPr id="444" name="Google Shape;444;p31">
            <a:extLst>
              <a:ext uri="{FF2B5EF4-FFF2-40B4-BE49-F238E27FC236}">
                <a16:creationId xmlns:a16="http://schemas.microsoft.com/office/drawing/2014/main" id="{C836A47A-A7F5-700B-B3CF-C52554297023}"/>
              </a:ext>
            </a:extLst>
          </p:cNvPr>
          <p:cNvSpPr txBox="1">
            <a:spLocks noGrp="1"/>
          </p:cNvSpPr>
          <p:nvPr>
            <p:ph type="subTitle" idx="1"/>
          </p:nvPr>
        </p:nvSpPr>
        <p:spPr>
          <a:xfrm>
            <a:off x="5259174" y="2193150"/>
            <a:ext cx="2505600" cy="14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Light" panose="020F0302020204030204" pitchFamily="34" charset="0"/>
                <a:ea typeface="Calibri Light" panose="020F0302020204030204" pitchFamily="34" charset="0"/>
                <a:cs typeface="Calibri Light" panose="020F0302020204030204" pitchFamily="34" charset="0"/>
              </a:rPr>
              <a:t>Do muốn áp dụng kiến thức đã học nên giao diện ADMIN được xây dựng dựa trên framework Angular cùng với thư viện Angular Material để tạo nên một giao diện quản lý dễ sử dụng đối với các tác vụ phức tạp.</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45" name="Google Shape;445;p31">
            <a:extLst>
              <a:ext uri="{FF2B5EF4-FFF2-40B4-BE49-F238E27FC236}">
                <a16:creationId xmlns:a16="http://schemas.microsoft.com/office/drawing/2014/main" id="{651C4102-0A59-72D2-3DC9-8459DD559657}"/>
              </a:ext>
            </a:extLst>
          </p:cNvPr>
          <p:cNvSpPr txBox="1">
            <a:spLocks noGrp="1"/>
          </p:cNvSpPr>
          <p:nvPr>
            <p:ph type="subTitle" idx="2"/>
          </p:nvPr>
        </p:nvSpPr>
        <p:spPr>
          <a:xfrm>
            <a:off x="1822700" y="2193150"/>
            <a:ext cx="2505600" cy="14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Light" panose="020F0302020204030204" pitchFamily="34" charset="0"/>
                <a:ea typeface="Calibri Light" panose="020F0302020204030204" pitchFamily="34" charset="0"/>
                <a:cs typeface="Calibri Light" panose="020F0302020204030204" pitchFamily="34" charset="0"/>
              </a:rPr>
              <a:t>Giao diện của người dùng được xây dựng trên framework Next.js cùng với thư viện Shadcn/ui một cách cẩn thận chú ý nhiều đến các chi tiết nhỏ để tăng tối đa trải nghiệm người dùng đem lại một giao diện đẹp mắt, thân thiện và dễ sử dụng.</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46" name="Google Shape;446;p31">
            <a:extLst>
              <a:ext uri="{FF2B5EF4-FFF2-40B4-BE49-F238E27FC236}">
                <a16:creationId xmlns:a16="http://schemas.microsoft.com/office/drawing/2014/main" id="{C46F4FDA-2FE0-96F4-F661-F1A225F67AEF}"/>
              </a:ext>
            </a:extLst>
          </p:cNvPr>
          <p:cNvSpPr txBox="1">
            <a:spLocks noGrp="1"/>
          </p:cNvSpPr>
          <p:nvPr>
            <p:ph type="subTitle" idx="3"/>
          </p:nvPr>
        </p:nvSpPr>
        <p:spPr>
          <a:xfrm>
            <a:off x="1822698" y="1717657"/>
            <a:ext cx="25056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Giao diện USER</a:t>
            </a:r>
            <a:endParaRPr dirty="0">
              <a:latin typeface="Be Vietnam Pro" pitchFamily="2" charset="0"/>
            </a:endParaRPr>
          </a:p>
        </p:txBody>
      </p:sp>
      <p:sp>
        <p:nvSpPr>
          <p:cNvPr id="447" name="Google Shape;447;p31">
            <a:extLst>
              <a:ext uri="{FF2B5EF4-FFF2-40B4-BE49-F238E27FC236}">
                <a16:creationId xmlns:a16="http://schemas.microsoft.com/office/drawing/2014/main" id="{5119AC42-7403-598C-DBDC-FBDDEAE1FC18}"/>
              </a:ext>
            </a:extLst>
          </p:cNvPr>
          <p:cNvSpPr/>
          <p:nvPr/>
        </p:nvSpPr>
        <p:spPr>
          <a:xfrm>
            <a:off x="1379227" y="1772215"/>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a:extLst>
              <a:ext uri="{FF2B5EF4-FFF2-40B4-BE49-F238E27FC236}">
                <a16:creationId xmlns:a16="http://schemas.microsoft.com/office/drawing/2014/main" id="{E9DFC63A-1E07-51B1-3042-E593238A8998}"/>
              </a:ext>
            </a:extLst>
          </p:cNvPr>
          <p:cNvGrpSpPr/>
          <p:nvPr/>
        </p:nvGrpSpPr>
        <p:grpSpPr>
          <a:xfrm>
            <a:off x="4815702" y="1773058"/>
            <a:ext cx="367261" cy="364686"/>
            <a:chOff x="-64781025" y="3361050"/>
            <a:chExt cx="317425" cy="315200"/>
          </a:xfrm>
        </p:grpSpPr>
        <p:sp>
          <p:nvSpPr>
            <p:cNvPr id="449" name="Google Shape;449;p31">
              <a:extLst>
                <a:ext uri="{FF2B5EF4-FFF2-40B4-BE49-F238E27FC236}">
                  <a16:creationId xmlns:a16="http://schemas.microsoft.com/office/drawing/2014/main" id="{DF3BFC90-67BE-124E-5652-B5AEF9837313}"/>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a:extLst>
                <a:ext uri="{FF2B5EF4-FFF2-40B4-BE49-F238E27FC236}">
                  <a16:creationId xmlns:a16="http://schemas.microsoft.com/office/drawing/2014/main" id="{DDB079E5-A724-40EA-813A-58B27520479F}"/>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a:extLst>
                <a:ext uri="{FF2B5EF4-FFF2-40B4-BE49-F238E27FC236}">
                  <a16:creationId xmlns:a16="http://schemas.microsoft.com/office/drawing/2014/main" id="{8E073A97-4974-6B06-40B6-CB0D7F813F8A}"/>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a:extLst>
                <a:ext uri="{FF2B5EF4-FFF2-40B4-BE49-F238E27FC236}">
                  <a16:creationId xmlns:a16="http://schemas.microsoft.com/office/drawing/2014/main" id="{836C90A0-24F5-9E85-E07C-5771D1034EE1}"/>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6957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a:extLst>
            <a:ext uri="{FF2B5EF4-FFF2-40B4-BE49-F238E27FC236}">
              <a16:creationId xmlns:a16="http://schemas.microsoft.com/office/drawing/2014/main" id="{256F3073-EC4D-A43A-88B3-C6DAE67B5C04}"/>
            </a:ext>
          </a:extLst>
        </p:cNvPr>
        <p:cNvGrpSpPr/>
        <p:nvPr/>
      </p:nvGrpSpPr>
      <p:grpSpPr>
        <a:xfrm>
          <a:off x="0" y="0"/>
          <a:ext cx="0" cy="0"/>
          <a:chOff x="0" y="0"/>
          <a:chExt cx="0" cy="0"/>
        </a:xfrm>
      </p:grpSpPr>
      <p:sp>
        <p:nvSpPr>
          <p:cNvPr id="637" name="Google Shape;637;p40">
            <a:extLst>
              <a:ext uri="{FF2B5EF4-FFF2-40B4-BE49-F238E27FC236}">
                <a16:creationId xmlns:a16="http://schemas.microsoft.com/office/drawing/2014/main" id="{11F86805-9B3C-E189-2681-143A99A5F83F}"/>
              </a:ext>
            </a:extLst>
          </p:cNvPr>
          <p:cNvSpPr/>
          <p:nvPr/>
        </p:nvSpPr>
        <p:spPr>
          <a:xfrm>
            <a:off x="7268403" y="2989438"/>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a:extLst>
              <a:ext uri="{FF2B5EF4-FFF2-40B4-BE49-F238E27FC236}">
                <a16:creationId xmlns:a16="http://schemas.microsoft.com/office/drawing/2014/main" id="{5A3DFDB9-DB7D-6055-AE71-0AE144D1E9D1}"/>
              </a:ext>
            </a:extLst>
          </p:cNvPr>
          <p:cNvSpPr/>
          <p:nvPr/>
        </p:nvSpPr>
        <p:spPr>
          <a:xfrm>
            <a:off x="5263989" y="2989438"/>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a:extLst>
              <a:ext uri="{FF2B5EF4-FFF2-40B4-BE49-F238E27FC236}">
                <a16:creationId xmlns:a16="http://schemas.microsoft.com/office/drawing/2014/main" id="{B10EA948-3D38-453E-B494-EF8A1173E37A}"/>
              </a:ext>
            </a:extLst>
          </p:cNvPr>
          <p:cNvSpPr/>
          <p:nvPr/>
        </p:nvSpPr>
        <p:spPr>
          <a:xfrm>
            <a:off x="3259588" y="2989438"/>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a:extLst>
              <a:ext uri="{FF2B5EF4-FFF2-40B4-BE49-F238E27FC236}">
                <a16:creationId xmlns:a16="http://schemas.microsoft.com/office/drawing/2014/main" id="{F0D53511-6677-521B-074C-8273AB10E9A0}"/>
              </a:ext>
            </a:extLst>
          </p:cNvPr>
          <p:cNvSpPr/>
          <p:nvPr/>
        </p:nvSpPr>
        <p:spPr>
          <a:xfrm>
            <a:off x="1262137" y="2989438"/>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a:extLst>
              <a:ext uri="{FF2B5EF4-FFF2-40B4-BE49-F238E27FC236}">
                <a16:creationId xmlns:a16="http://schemas.microsoft.com/office/drawing/2014/main" id="{EC142407-2F02-3F31-328F-0693ED2AC70E}"/>
              </a:ext>
            </a:extLst>
          </p:cNvPr>
          <p:cNvSpPr/>
          <p:nvPr/>
        </p:nvSpPr>
        <p:spPr>
          <a:xfrm>
            <a:off x="7268403" y="1155000"/>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a:extLst>
              <a:ext uri="{FF2B5EF4-FFF2-40B4-BE49-F238E27FC236}">
                <a16:creationId xmlns:a16="http://schemas.microsoft.com/office/drawing/2014/main" id="{53A20DA9-BFA3-D794-FA2A-6EE949D6BC49}"/>
              </a:ext>
            </a:extLst>
          </p:cNvPr>
          <p:cNvSpPr/>
          <p:nvPr/>
        </p:nvSpPr>
        <p:spPr>
          <a:xfrm>
            <a:off x="5263989" y="1155000"/>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a:extLst>
              <a:ext uri="{FF2B5EF4-FFF2-40B4-BE49-F238E27FC236}">
                <a16:creationId xmlns:a16="http://schemas.microsoft.com/office/drawing/2014/main" id="{930136BA-8E81-1700-A3EE-0FEDE295CFE0}"/>
              </a:ext>
            </a:extLst>
          </p:cNvPr>
          <p:cNvSpPr/>
          <p:nvPr/>
        </p:nvSpPr>
        <p:spPr>
          <a:xfrm>
            <a:off x="3259588" y="1155000"/>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a:extLst>
              <a:ext uri="{FF2B5EF4-FFF2-40B4-BE49-F238E27FC236}">
                <a16:creationId xmlns:a16="http://schemas.microsoft.com/office/drawing/2014/main" id="{6CC95378-6664-4777-02B0-B440853528A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 Vietnam Pro" pitchFamily="2" charset="0"/>
              </a:rPr>
              <a:t>QUY TRÌNH XÂY DỰNG HỆ THỐNG</a:t>
            </a:r>
            <a:endParaRPr dirty="0">
              <a:latin typeface="Be Vietnam Pro" pitchFamily="2" charset="0"/>
            </a:endParaRPr>
          </a:p>
        </p:txBody>
      </p:sp>
      <p:sp>
        <p:nvSpPr>
          <p:cNvPr id="645" name="Google Shape;645;p40">
            <a:extLst>
              <a:ext uri="{FF2B5EF4-FFF2-40B4-BE49-F238E27FC236}">
                <a16:creationId xmlns:a16="http://schemas.microsoft.com/office/drawing/2014/main" id="{4D8D0635-C983-5A17-CB66-0D448C9F6594}"/>
              </a:ext>
            </a:extLst>
          </p:cNvPr>
          <p:cNvSpPr txBox="1"/>
          <p:nvPr/>
        </p:nvSpPr>
        <p:spPr>
          <a:xfrm flipH="1">
            <a:off x="696337" y="186257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Phân</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tích</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yêu</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cầu</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xác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định</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yêu</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cầu</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chức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năng</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chính</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thu</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thập</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ý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kiến</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người</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dùng</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a:t>
            </a:r>
            <a:endParaRPr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646" name="Google Shape;646;p40">
            <a:extLst>
              <a:ext uri="{FF2B5EF4-FFF2-40B4-BE49-F238E27FC236}">
                <a16:creationId xmlns:a16="http://schemas.microsoft.com/office/drawing/2014/main" id="{BE8B84CF-16AB-245D-A46A-3888FCD25BEB}"/>
              </a:ext>
            </a:extLst>
          </p:cNvPr>
          <p:cNvSpPr txBox="1"/>
          <p:nvPr/>
        </p:nvSpPr>
        <p:spPr>
          <a:xfrm flipH="1">
            <a:off x="2693788" y="186257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Tìm hiểu và chọn kiến trúc. Phân tách các services, API gateway, Cơ sở dữ liệu</a:t>
            </a:r>
            <a:endParaRPr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647" name="Google Shape;647;p40">
            <a:extLst>
              <a:ext uri="{FF2B5EF4-FFF2-40B4-BE49-F238E27FC236}">
                <a16:creationId xmlns:a16="http://schemas.microsoft.com/office/drawing/2014/main" id="{99AC8A8F-763E-0702-734D-4BC1F30525E8}"/>
              </a:ext>
            </a:extLst>
          </p:cNvPr>
          <p:cNvSpPr txBox="1"/>
          <p:nvPr/>
        </p:nvSpPr>
        <p:spPr>
          <a:xfrm flipH="1">
            <a:off x="4698189" y="186257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Phát</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triển</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Back-end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với</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Microservices Architecture, Spring boot,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Websocket</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Redis</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648" name="Google Shape;648;p40">
            <a:extLst>
              <a:ext uri="{FF2B5EF4-FFF2-40B4-BE49-F238E27FC236}">
                <a16:creationId xmlns:a16="http://schemas.microsoft.com/office/drawing/2014/main" id="{A8EFED52-A49B-6066-EB0C-5F19C1EF8C79}"/>
              </a:ext>
            </a:extLst>
          </p:cNvPr>
          <p:cNvSpPr txBox="1"/>
          <p:nvPr/>
        </p:nvSpPr>
        <p:spPr>
          <a:xfrm flipH="1">
            <a:off x="6702603" y="186257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Phát triển các giao diện của người dùng và ADMIN</a:t>
            </a:r>
            <a:endParaRPr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cxnSp>
        <p:nvCxnSpPr>
          <p:cNvPr id="649" name="Google Shape;649;p40">
            <a:extLst>
              <a:ext uri="{FF2B5EF4-FFF2-40B4-BE49-F238E27FC236}">
                <a16:creationId xmlns:a16="http://schemas.microsoft.com/office/drawing/2014/main" id="{A1C37314-3118-36E8-92E5-03F56C8D0DB4}"/>
              </a:ext>
            </a:extLst>
          </p:cNvPr>
          <p:cNvCxnSpPr>
            <a:stCxn id="650" idx="6"/>
            <a:endCxn id="643" idx="2"/>
          </p:cNvCxnSpPr>
          <p:nvPr/>
        </p:nvCxnSpPr>
        <p:spPr>
          <a:xfrm>
            <a:off x="1851937" y="1449900"/>
            <a:ext cx="1407600" cy="0"/>
          </a:xfrm>
          <a:prstGeom prst="straightConnector1">
            <a:avLst/>
          </a:prstGeom>
          <a:noFill/>
          <a:ln w="9525" cap="flat" cmpd="sng">
            <a:solidFill>
              <a:schemeClr val="dk1"/>
            </a:solidFill>
            <a:prstDash val="solid"/>
            <a:round/>
            <a:headEnd type="none" w="med" len="med"/>
            <a:tailEnd type="none" w="med" len="med"/>
          </a:ln>
        </p:spPr>
      </p:cxnSp>
      <p:cxnSp>
        <p:nvCxnSpPr>
          <p:cNvPr id="651" name="Google Shape;651;p40">
            <a:extLst>
              <a:ext uri="{FF2B5EF4-FFF2-40B4-BE49-F238E27FC236}">
                <a16:creationId xmlns:a16="http://schemas.microsoft.com/office/drawing/2014/main" id="{8C30E8D3-8D45-41A0-B2DC-AAE9D95B48A7}"/>
              </a:ext>
            </a:extLst>
          </p:cNvPr>
          <p:cNvCxnSpPr>
            <a:stCxn id="643" idx="6"/>
            <a:endCxn id="642" idx="2"/>
          </p:cNvCxnSpPr>
          <p:nvPr/>
        </p:nvCxnSpPr>
        <p:spPr>
          <a:xfrm>
            <a:off x="3849388" y="1449900"/>
            <a:ext cx="1414500" cy="0"/>
          </a:xfrm>
          <a:prstGeom prst="straightConnector1">
            <a:avLst/>
          </a:prstGeom>
          <a:noFill/>
          <a:ln w="9525" cap="flat" cmpd="sng">
            <a:solidFill>
              <a:schemeClr val="dk1"/>
            </a:solidFill>
            <a:prstDash val="solid"/>
            <a:round/>
            <a:headEnd type="none" w="med" len="med"/>
            <a:tailEnd type="none" w="med" len="med"/>
          </a:ln>
        </p:spPr>
      </p:cxnSp>
      <p:cxnSp>
        <p:nvCxnSpPr>
          <p:cNvPr id="652" name="Google Shape;652;p40">
            <a:extLst>
              <a:ext uri="{FF2B5EF4-FFF2-40B4-BE49-F238E27FC236}">
                <a16:creationId xmlns:a16="http://schemas.microsoft.com/office/drawing/2014/main" id="{2B3FE29D-2269-9F51-A7DE-B90CBDB3B6E8}"/>
              </a:ext>
            </a:extLst>
          </p:cNvPr>
          <p:cNvCxnSpPr>
            <a:stCxn id="642" idx="6"/>
            <a:endCxn id="641" idx="2"/>
          </p:cNvCxnSpPr>
          <p:nvPr/>
        </p:nvCxnSpPr>
        <p:spPr>
          <a:xfrm>
            <a:off x="5853789" y="1449900"/>
            <a:ext cx="1414500" cy="0"/>
          </a:xfrm>
          <a:prstGeom prst="straightConnector1">
            <a:avLst/>
          </a:prstGeom>
          <a:noFill/>
          <a:ln w="9525" cap="flat" cmpd="sng">
            <a:solidFill>
              <a:schemeClr val="dk1"/>
            </a:solidFill>
            <a:prstDash val="solid"/>
            <a:round/>
            <a:headEnd type="none" w="med" len="med"/>
            <a:tailEnd type="none" w="med" len="med"/>
          </a:ln>
        </p:spPr>
      </p:cxnSp>
      <p:cxnSp>
        <p:nvCxnSpPr>
          <p:cNvPr id="653" name="Google Shape;653;p40">
            <a:extLst>
              <a:ext uri="{FF2B5EF4-FFF2-40B4-BE49-F238E27FC236}">
                <a16:creationId xmlns:a16="http://schemas.microsoft.com/office/drawing/2014/main" id="{0F996181-AA24-9D86-7CB5-F0247278ABB8}"/>
              </a:ext>
            </a:extLst>
          </p:cNvPr>
          <p:cNvCxnSpPr>
            <a:stCxn id="650" idx="4"/>
            <a:endCxn id="645" idx="0"/>
          </p:cNvCxnSpPr>
          <p:nvPr/>
        </p:nvCxnSpPr>
        <p:spPr>
          <a:xfrm>
            <a:off x="1557037" y="1744800"/>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54" name="Google Shape;654;p40">
            <a:extLst>
              <a:ext uri="{FF2B5EF4-FFF2-40B4-BE49-F238E27FC236}">
                <a16:creationId xmlns:a16="http://schemas.microsoft.com/office/drawing/2014/main" id="{03794CA8-7526-3131-C85E-C7C08738CB20}"/>
              </a:ext>
            </a:extLst>
          </p:cNvPr>
          <p:cNvCxnSpPr>
            <a:stCxn id="643" idx="4"/>
            <a:endCxn id="646" idx="0"/>
          </p:cNvCxnSpPr>
          <p:nvPr/>
        </p:nvCxnSpPr>
        <p:spPr>
          <a:xfrm>
            <a:off x="3554488" y="1744800"/>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55" name="Google Shape;655;p40">
            <a:extLst>
              <a:ext uri="{FF2B5EF4-FFF2-40B4-BE49-F238E27FC236}">
                <a16:creationId xmlns:a16="http://schemas.microsoft.com/office/drawing/2014/main" id="{77419633-7CC1-E54D-F6B4-43C41648869D}"/>
              </a:ext>
            </a:extLst>
          </p:cNvPr>
          <p:cNvCxnSpPr>
            <a:stCxn id="642" idx="4"/>
            <a:endCxn id="647" idx="0"/>
          </p:cNvCxnSpPr>
          <p:nvPr/>
        </p:nvCxnSpPr>
        <p:spPr>
          <a:xfrm>
            <a:off x="5558889" y="1744800"/>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56" name="Google Shape;656;p40">
            <a:extLst>
              <a:ext uri="{FF2B5EF4-FFF2-40B4-BE49-F238E27FC236}">
                <a16:creationId xmlns:a16="http://schemas.microsoft.com/office/drawing/2014/main" id="{9823888C-3871-68D6-F935-33384194DDD4}"/>
              </a:ext>
            </a:extLst>
          </p:cNvPr>
          <p:cNvCxnSpPr>
            <a:stCxn id="648" idx="0"/>
            <a:endCxn id="641" idx="4"/>
          </p:cNvCxnSpPr>
          <p:nvPr/>
        </p:nvCxnSpPr>
        <p:spPr>
          <a:xfrm rot="10800000">
            <a:off x="7563303" y="1744675"/>
            <a:ext cx="0" cy="117900"/>
          </a:xfrm>
          <a:prstGeom prst="straightConnector1">
            <a:avLst/>
          </a:prstGeom>
          <a:noFill/>
          <a:ln w="9525" cap="flat" cmpd="sng">
            <a:solidFill>
              <a:schemeClr val="dk1"/>
            </a:solidFill>
            <a:prstDash val="solid"/>
            <a:round/>
            <a:headEnd type="none" w="med" len="med"/>
            <a:tailEnd type="none" w="med" len="med"/>
          </a:ln>
        </p:spPr>
      </p:cxnSp>
      <p:sp>
        <p:nvSpPr>
          <p:cNvPr id="657" name="Google Shape;657;p40">
            <a:extLst>
              <a:ext uri="{FF2B5EF4-FFF2-40B4-BE49-F238E27FC236}">
                <a16:creationId xmlns:a16="http://schemas.microsoft.com/office/drawing/2014/main" id="{48CABFA1-801F-D2B5-3FDA-508B6C1E8A77}"/>
              </a:ext>
            </a:extLst>
          </p:cNvPr>
          <p:cNvSpPr txBox="1"/>
          <p:nvPr/>
        </p:nvSpPr>
        <p:spPr>
          <a:xfrm flipH="1">
            <a:off x="696337" y="3697025"/>
            <a:ext cx="1721400" cy="802800"/>
          </a:xfrm>
          <a:prstGeom prst="rect">
            <a:avLst/>
          </a:prstGeom>
          <a:noFill/>
          <a:ln>
            <a:noFill/>
          </a:ln>
        </p:spPr>
        <p:txBody>
          <a:bodyPr spcFirstLastPara="1" wrap="square" lIns="91425" tIns="91425" rIns="91425" bIns="91425" anchor="t" anchorCtr="0">
            <a:noAutofit/>
          </a:bodyPr>
          <a:lstStyle/>
          <a:p>
            <a:pPr lvl="0" algn="ct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Tích hợp hệ thống. Kết hợp front-end và back-end.</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658" name="Google Shape;658;p40">
            <a:extLst>
              <a:ext uri="{FF2B5EF4-FFF2-40B4-BE49-F238E27FC236}">
                <a16:creationId xmlns:a16="http://schemas.microsoft.com/office/drawing/2014/main" id="{657AAE8C-7D17-634E-986A-E112F2A4541A}"/>
              </a:ext>
            </a:extLst>
          </p:cNvPr>
          <p:cNvSpPr txBox="1"/>
          <p:nvPr/>
        </p:nvSpPr>
        <p:spPr>
          <a:xfrm flipH="1">
            <a:off x="2693788" y="369702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 thử </a:t>
            </a: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 chức năng của hệ thống.</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659" name="Google Shape;659;p40">
            <a:extLst>
              <a:ext uri="{FF2B5EF4-FFF2-40B4-BE49-F238E27FC236}">
                <a16:creationId xmlns:a16="http://schemas.microsoft.com/office/drawing/2014/main" id="{CF78C81E-9C6F-A144-D12A-FB0250A2D5C2}"/>
              </a:ext>
            </a:extLst>
          </p:cNvPr>
          <p:cNvSpPr txBox="1"/>
          <p:nvPr/>
        </p:nvSpPr>
        <p:spPr>
          <a:xfrm flipH="1">
            <a:off x="4698189" y="369702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Chỉnh</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sửa</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lỗi</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sau</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a:t>
            </a:r>
            <a:endParaRPr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660" name="Google Shape;660;p40">
            <a:extLst>
              <a:ext uri="{FF2B5EF4-FFF2-40B4-BE49-F238E27FC236}">
                <a16:creationId xmlns:a16="http://schemas.microsoft.com/office/drawing/2014/main" id="{DBDCBBC1-2BC5-C52D-F627-C4DDC622E579}"/>
              </a:ext>
            </a:extLst>
          </p:cNvPr>
          <p:cNvSpPr txBox="1"/>
          <p:nvPr/>
        </p:nvSpPr>
        <p:spPr>
          <a:xfrm flipH="1">
            <a:off x="6702603" y="369702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Đánh giá hiệu xuất</a:t>
            </a: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và bảo trì</a:t>
            </a:r>
            <a:endParaRPr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cxnSp>
        <p:nvCxnSpPr>
          <p:cNvPr id="661" name="Google Shape;661;p40">
            <a:extLst>
              <a:ext uri="{FF2B5EF4-FFF2-40B4-BE49-F238E27FC236}">
                <a16:creationId xmlns:a16="http://schemas.microsoft.com/office/drawing/2014/main" id="{8EDFFCD5-F660-A7F2-8485-507ED1187EC9}"/>
              </a:ext>
            </a:extLst>
          </p:cNvPr>
          <p:cNvCxnSpPr>
            <a:stCxn id="640" idx="6"/>
            <a:endCxn id="639" idx="2"/>
          </p:cNvCxnSpPr>
          <p:nvPr/>
        </p:nvCxnSpPr>
        <p:spPr>
          <a:xfrm>
            <a:off x="1851937" y="3284338"/>
            <a:ext cx="1407600" cy="0"/>
          </a:xfrm>
          <a:prstGeom prst="straightConnector1">
            <a:avLst/>
          </a:prstGeom>
          <a:noFill/>
          <a:ln w="9525" cap="flat" cmpd="sng">
            <a:solidFill>
              <a:schemeClr val="dk1"/>
            </a:solidFill>
            <a:prstDash val="solid"/>
            <a:round/>
            <a:headEnd type="none" w="med" len="med"/>
            <a:tailEnd type="none" w="med" len="med"/>
          </a:ln>
        </p:spPr>
      </p:cxnSp>
      <p:cxnSp>
        <p:nvCxnSpPr>
          <p:cNvPr id="662" name="Google Shape;662;p40">
            <a:extLst>
              <a:ext uri="{FF2B5EF4-FFF2-40B4-BE49-F238E27FC236}">
                <a16:creationId xmlns:a16="http://schemas.microsoft.com/office/drawing/2014/main" id="{A964AB47-39A9-6C8F-475D-968B1E5225E8}"/>
              </a:ext>
            </a:extLst>
          </p:cNvPr>
          <p:cNvCxnSpPr>
            <a:stCxn id="639" idx="6"/>
            <a:endCxn id="638" idx="2"/>
          </p:cNvCxnSpPr>
          <p:nvPr/>
        </p:nvCxnSpPr>
        <p:spPr>
          <a:xfrm>
            <a:off x="3849388" y="3284338"/>
            <a:ext cx="1414500" cy="0"/>
          </a:xfrm>
          <a:prstGeom prst="straightConnector1">
            <a:avLst/>
          </a:prstGeom>
          <a:noFill/>
          <a:ln w="9525" cap="flat" cmpd="sng">
            <a:solidFill>
              <a:schemeClr val="dk1"/>
            </a:solidFill>
            <a:prstDash val="solid"/>
            <a:round/>
            <a:headEnd type="none" w="med" len="med"/>
            <a:tailEnd type="none" w="med" len="med"/>
          </a:ln>
        </p:spPr>
      </p:cxnSp>
      <p:cxnSp>
        <p:nvCxnSpPr>
          <p:cNvPr id="663" name="Google Shape;663;p40">
            <a:extLst>
              <a:ext uri="{FF2B5EF4-FFF2-40B4-BE49-F238E27FC236}">
                <a16:creationId xmlns:a16="http://schemas.microsoft.com/office/drawing/2014/main" id="{164F0063-CC08-031B-3D3E-9EC7BAD59D71}"/>
              </a:ext>
            </a:extLst>
          </p:cNvPr>
          <p:cNvCxnSpPr>
            <a:stCxn id="638" idx="6"/>
            <a:endCxn id="637" idx="2"/>
          </p:cNvCxnSpPr>
          <p:nvPr/>
        </p:nvCxnSpPr>
        <p:spPr>
          <a:xfrm>
            <a:off x="5853789" y="3284338"/>
            <a:ext cx="1414500" cy="0"/>
          </a:xfrm>
          <a:prstGeom prst="straightConnector1">
            <a:avLst/>
          </a:prstGeom>
          <a:noFill/>
          <a:ln w="9525" cap="flat" cmpd="sng">
            <a:solidFill>
              <a:schemeClr val="dk1"/>
            </a:solidFill>
            <a:prstDash val="solid"/>
            <a:round/>
            <a:headEnd type="none" w="med" len="med"/>
            <a:tailEnd type="none" w="med" len="med"/>
          </a:ln>
        </p:spPr>
      </p:cxnSp>
      <p:cxnSp>
        <p:nvCxnSpPr>
          <p:cNvPr id="664" name="Google Shape;664;p40">
            <a:extLst>
              <a:ext uri="{FF2B5EF4-FFF2-40B4-BE49-F238E27FC236}">
                <a16:creationId xmlns:a16="http://schemas.microsoft.com/office/drawing/2014/main" id="{8E6E6DA7-EF0E-2DE7-914D-5B9236CEDFA8}"/>
              </a:ext>
            </a:extLst>
          </p:cNvPr>
          <p:cNvCxnSpPr>
            <a:stCxn id="640" idx="4"/>
            <a:endCxn id="657" idx="0"/>
          </p:cNvCxnSpPr>
          <p:nvPr/>
        </p:nvCxnSpPr>
        <p:spPr>
          <a:xfrm>
            <a:off x="1557037" y="3579238"/>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65" name="Google Shape;665;p40">
            <a:extLst>
              <a:ext uri="{FF2B5EF4-FFF2-40B4-BE49-F238E27FC236}">
                <a16:creationId xmlns:a16="http://schemas.microsoft.com/office/drawing/2014/main" id="{AAD89A30-FB6C-F511-3914-BBE7A3F46AF1}"/>
              </a:ext>
            </a:extLst>
          </p:cNvPr>
          <p:cNvCxnSpPr>
            <a:stCxn id="639" idx="4"/>
            <a:endCxn id="658" idx="0"/>
          </p:cNvCxnSpPr>
          <p:nvPr/>
        </p:nvCxnSpPr>
        <p:spPr>
          <a:xfrm>
            <a:off x="3554488" y="3579238"/>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0">
            <a:extLst>
              <a:ext uri="{FF2B5EF4-FFF2-40B4-BE49-F238E27FC236}">
                <a16:creationId xmlns:a16="http://schemas.microsoft.com/office/drawing/2014/main" id="{998E20A9-0704-D779-7839-36F919D64836}"/>
              </a:ext>
            </a:extLst>
          </p:cNvPr>
          <p:cNvCxnSpPr>
            <a:stCxn id="638" idx="4"/>
            <a:endCxn id="659" idx="0"/>
          </p:cNvCxnSpPr>
          <p:nvPr/>
        </p:nvCxnSpPr>
        <p:spPr>
          <a:xfrm>
            <a:off x="5558889" y="3579238"/>
            <a:ext cx="0" cy="117900"/>
          </a:xfrm>
          <a:prstGeom prst="straightConnector1">
            <a:avLst/>
          </a:prstGeom>
          <a:noFill/>
          <a:ln w="9525" cap="flat" cmpd="sng">
            <a:solidFill>
              <a:schemeClr val="dk1"/>
            </a:solidFill>
            <a:prstDash val="solid"/>
            <a:round/>
            <a:headEnd type="none" w="med" len="med"/>
            <a:tailEnd type="none" w="med" len="med"/>
          </a:ln>
        </p:spPr>
      </p:cxnSp>
      <p:cxnSp>
        <p:nvCxnSpPr>
          <p:cNvPr id="667" name="Google Shape;667;p40">
            <a:extLst>
              <a:ext uri="{FF2B5EF4-FFF2-40B4-BE49-F238E27FC236}">
                <a16:creationId xmlns:a16="http://schemas.microsoft.com/office/drawing/2014/main" id="{06CE1389-9984-3A0C-FB5D-3D8376DDF6EB}"/>
              </a:ext>
            </a:extLst>
          </p:cNvPr>
          <p:cNvCxnSpPr>
            <a:stCxn id="637" idx="4"/>
            <a:endCxn id="660" idx="0"/>
          </p:cNvCxnSpPr>
          <p:nvPr/>
        </p:nvCxnSpPr>
        <p:spPr>
          <a:xfrm>
            <a:off x="7563303" y="3579238"/>
            <a:ext cx="0" cy="117900"/>
          </a:xfrm>
          <a:prstGeom prst="straightConnector1">
            <a:avLst/>
          </a:prstGeom>
          <a:noFill/>
          <a:ln w="9525" cap="flat" cmpd="sng">
            <a:solidFill>
              <a:schemeClr val="dk1"/>
            </a:solidFill>
            <a:prstDash val="solid"/>
            <a:round/>
            <a:headEnd type="none" w="med" len="med"/>
            <a:tailEnd type="none" w="med" len="med"/>
          </a:ln>
        </p:spPr>
      </p:cxnSp>
      <p:grpSp>
        <p:nvGrpSpPr>
          <p:cNvPr id="668" name="Google Shape;668;p40">
            <a:extLst>
              <a:ext uri="{FF2B5EF4-FFF2-40B4-BE49-F238E27FC236}">
                <a16:creationId xmlns:a16="http://schemas.microsoft.com/office/drawing/2014/main" id="{214C5DC0-F815-60E0-9E64-07BC7CA6308B}"/>
              </a:ext>
            </a:extLst>
          </p:cNvPr>
          <p:cNvGrpSpPr/>
          <p:nvPr/>
        </p:nvGrpSpPr>
        <p:grpSpPr>
          <a:xfrm>
            <a:off x="3371306" y="3117570"/>
            <a:ext cx="366364" cy="333534"/>
            <a:chOff x="-61354875" y="3751050"/>
            <a:chExt cx="316650" cy="288275"/>
          </a:xfrm>
        </p:grpSpPr>
        <p:sp>
          <p:nvSpPr>
            <p:cNvPr id="669" name="Google Shape;669;p40">
              <a:extLst>
                <a:ext uri="{FF2B5EF4-FFF2-40B4-BE49-F238E27FC236}">
                  <a16:creationId xmlns:a16="http://schemas.microsoft.com/office/drawing/2014/main" id="{0F0B22FF-8CB3-D2C2-C845-477FC9538922}"/>
                </a:ext>
              </a:extLst>
            </p:cNvPr>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a:extLst>
                <a:ext uri="{FF2B5EF4-FFF2-40B4-BE49-F238E27FC236}">
                  <a16:creationId xmlns:a16="http://schemas.microsoft.com/office/drawing/2014/main" id="{FF3E434E-D92D-75EC-7687-8646E371EE1A}"/>
                </a:ext>
              </a:extLst>
            </p:cNvPr>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a:extLst>
                <a:ext uri="{FF2B5EF4-FFF2-40B4-BE49-F238E27FC236}">
                  <a16:creationId xmlns:a16="http://schemas.microsoft.com/office/drawing/2014/main" id="{CDBD7D13-EEAA-BC60-E9CE-B56A224C86B4}"/>
                </a:ext>
              </a:extLst>
            </p:cNvPr>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40">
            <a:extLst>
              <a:ext uri="{FF2B5EF4-FFF2-40B4-BE49-F238E27FC236}">
                <a16:creationId xmlns:a16="http://schemas.microsoft.com/office/drawing/2014/main" id="{D9E66568-EA78-5066-B75A-B8A0056002AA}"/>
              </a:ext>
            </a:extLst>
          </p:cNvPr>
          <p:cNvGrpSpPr/>
          <p:nvPr/>
        </p:nvGrpSpPr>
        <p:grpSpPr>
          <a:xfrm>
            <a:off x="1373855" y="3104800"/>
            <a:ext cx="366364" cy="359075"/>
            <a:chOff x="-60988625" y="3740800"/>
            <a:chExt cx="316650" cy="310350"/>
          </a:xfrm>
        </p:grpSpPr>
        <p:sp>
          <p:nvSpPr>
            <p:cNvPr id="673" name="Google Shape;673;p40">
              <a:extLst>
                <a:ext uri="{FF2B5EF4-FFF2-40B4-BE49-F238E27FC236}">
                  <a16:creationId xmlns:a16="http://schemas.microsoft.com/office/drawing/2014/main" id="{44B6A252-38DB-682B-2F41-CFEB69B46A22}"/>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a:extLst>
                <a:ext uri="{FF2B5EF4-FFF2-40B4-BE49-F238E27FC236}">
                  <a16:creationId xmlns:a16="http://schemas.microsoft.com/office/drawing/2014/main" id="{32E60BC1-A16B-6A05-072C-AF3AA8D0E87F}"/>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a:extLst>
                <a:ext uri="{FF2B5EF4-FFF2-40B4-BE49-F238E27FC236}">
                  <a16:creationId xmlns:a16="http://schemas.microsoft.com/office/drawing/2014/main" id="{A9F35B8D-C2A4-8F23-3986-8DF81EF9109A}"/>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40">
            <a:extLst>
              <a:ext uri="{FF2B5EF4-FFF2-40B4-BE49-F238E27FC236}">
                <a16:creationId xmlns:a16="http://schemas.microsoft.com/office/drawing/2014/main" id="{29C9C337-501B-7EF8-DB26-3896CE3FC464}"/>
              </a:ext>
            </a:extLst>
          </p:cNvPr>
          <p:cNvSpPr/>
          <p:nvPr/>
        </p:nvSpPr>
        <p:spPr>
          <a:xfrm>
            <a:off x="7378761" y="1267398"/>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40">
            <a:extLst>
              <a:ext uri="{FF2B5EF4-FFF2-40B4-BE49-F238E27FC236}">
                <a16:creationId xmlns:a16="http://schemas.microsoft.com/office/drawing/2014/main" id="{DE38837C-27D7-0D67-FAB6-5E3D97172686}"/>
              </a:ext>
            </a:extLst>
          </p:cNvPr>
          <p:cNvGrpSpPr/>
          <p:nvPr/>
        </p:nvGrpSpPr>
        <p:grpSpPr>
          <a:xfrm>
            <a:off x="7383317" y="3101098"/>
            <a:ext cx="359972" cy="366480"/>
            <a:chOff x="-62148800" y="3377700"/>
            <a:chExt cx="311125" cy="316750"/>
          </a:xfrm>
        </p:grpSpPr>
        <p:sp>
          <p:nvSpPr>
            <p:cNvPr id="678" name="Google Shape;678;p40">
              <a:extLst>
                <a:ext uri="{FF2B5EF4-FFF2-40B4-BE49-F238E27FC236}">
                  <a16:creationId xmlns:a16="http://schemas.microsoft.com/office/drawing/2014/main" id="{800176B9-FDB2-33AF-282B-6435228340D0}"/>
                </a:ext>
              </a:extLst>
            </p:cNvPr>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a:extLst>
                <a:ext uri="{FF2B5EF4-FFF2-40B4-BE49-F238E27FC236}">
                  <a16:creationId xmlns:a16="http://schemas.microsoft.com/office/drawing/2014/main" id="{6ABEC036-3E05-4F9B-6FED-E1B4726F4F3B}"/>
                </a:ext>
              </a:extLst>
            </p:cNvPr>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40">
            <a:extLst>
              <a:ext uri="{FF2B5EF4-FFF2-40B4-BE49-F238E27FC236}">
                <a16:creationId xmlns:a16="http://schemas.microsoft.com/office/drawing/2014/main" id="{8503BD40-2655-FE35-27F3-5F295C51A17D}"/>
              </a:ext>
            </a:extLst>
          </p:cNvPr>
          <p:cNvGrpSpPr/>
          <p:nvPr/>
        </p:nvGrpSpPr>
        <p:grpSpPr>
          <a:xfrm>
            <a:off x="5375707" y="1266776"/>
            <a:ext cx="366364" cy="366248"/>
            <a:chOff x="-60255350" y="3733825"/>
            <a:chExt cx="316650" cy="316550"/>
          </a:xfrm>
        </p:grpSpPr>
        <p:sp>
          <p:nvSpPr>
            <p:cNvPr id="681" name="Google Shape;681;p40">
              <a:extLst>
                <a:ext uri="{FF2B5EF4-FFF2-40B4-BE49-F238E27FC236}">
                  <a16:creationId xmlns:a16="http://schemas.microsoft.com/office/drawing/2014/main" id="{76EBB210-570A-1253-A817-33419B226B21}"/>
                </a:ext>
              </a:extLst>
            </p:cNvPr>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a:extLst>
                <a:ext uri="{FF2B5EF4-FFF2-40B4-BE49-F238E27FC236}">
                  <a16:creationId xmlns:a16="http://schemas.microsoft.com/office/drawing/2014/main" id="{C27A43F7-8132-DE98-4686-12E16DD27F04}"/>
                </a:ext>
              </a:extLst>
            </p:cNvPr>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a:extLst>
                <a:ext uri="{FF2B5EF4-FFF2-40B4-BE49-F238E27FC236}">
                  <a16:creationId xmlns:a16="http://schemas.microsoft.com/office/drawing/2014/main" id="{E485C689-F7AA-B1A7-1EF2-081E53A29927}"/>
                </a:ext>
              </a:extLst>
            </p:cNvPr>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a:extLst>
                <a:ext uri="{FF2B5EF4-FFF2-40B4-BE49-F238E27FC236}">
                  <a16:creationId xmlns:a16="http://schemas.microsoft.com/office/drawing/2014/main" id="{9B49E09F-B391-1363-60A3-FF25D2BC59A4}"/>
                </a:ext>
              </a:extLst>
            </p:cNvPr>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a:extLst>
                <a:ext uri="{FF2B5EF4-FFF2-40B4-BE49-F238E27FC236}">
                  <a16:creationId xmlns:a16="http://schemas.microsoft.com/office/drawing/2014/main" id="{9C3ED37B-1D88-599C-88B0-C9EB2C2E123A}"/>
                </a:ext>
              </a:extLst>
            </p:cNvPr>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a:extLst>
                <a:ext uri="{FF2B5EF4-FFF2-40B4-BE49-F238E27FC236}">
                  <a16:creationId xmlns:a16="http://schemas.microsoft.com/office/drawing/2014/main" id="{1180FA51-BF42-244F-6E6E-D99FCEEE675F}"/>
                </a:ext>
              </a:extLst>
            </p:cNvPr>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a:extLst>
                <a:ext uri="{FF2B5EF4-FFF2-40B4-BE49-F238E27FC236}">
                  <a16:creationId xmlns:a16="http://schemas.microsoft.com/office/drawing/2014/main" id="{22443A1E-0770-55CB-01F1-37D5CFED1D81}"/>
                </a:ext>
              </a:extLst>
            </p:cNvPr>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0">
            <a:extLst>
              <a:ext uri="{FF2B5EF4-FFF2-40B4-BE49-F238E27FC236}">
                <a16:creationId xmlns:a16="http://schemas.microsoft.com/office/drawing/2014/main" id="{0301264B-B331-4B43-4D53-A12C0F705E79}"/>
              </a:ext>
            </a:extLst>
          </p:cNvPr>
          <p:cNvGrpSpPr/>
          <p:nvPr/>
        </p:nvGrpSpPr>
        <p:grpSpPr>
          <a:xfrm>
            <a:off x="5375707" y="3100693"/>
            <a:ext cx="366364" cy="367290"/>
            <a:chOff x="-61783350" y="3743950"/>
            <a:chExt cx="316650" cy="317450"/>
          </a:xfrm>
        </p:grpSpPr>
        <p:sp>
          <p:nvSpPr>
            <p:cNvPr id="689" name="Google Shape;689;p40">
              <a:extLst>
                <a:ext uri="{FF2B5EF4-FFF2-40B4-BE49-F238E27FC236}">
                  <a16:creationId xmlns:a16="http://schemas.microsoft.com/office/drawing/2014/main" id="{38B6D1D8-7366-A543-E9E0-28E696A567A1}"/>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a:extLst>
                <a:ext uri="{FF2B5EF4-FFF2-40B4-BE49-F238E27FC236}">
                  <a16:creationId xmlns:a16="http://schemas.microsoft.com/office/drawing/2014/main" id="{B900997C-23F1-E276-F36B-0C12D814D31E}"/>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40">
            <a:extLst>
              <a:ext uri="{FF2B5EF4-FFF2-40B4-BE49-F238E27FC236}">
                <a16:creationId xmlns:a16="http://schemas.microsoft.com/office/drawing/2014/main" id="{923708B6-5B59-D5DA-BD49-F3C6E6D12C4B}"/>
              </a:ext>
            </a:extLst>
          </p:cNvPr>
          <p:cNvSpPr/>
          <p:nvPr/>
        </p:nvSpPr>
        <p:spPr>
          <a:xfrm>
            <a:off x="3370394" y="1306360"/>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a:extLst>
              <a:ext uri="{FF2B5EF4-FFF2-40B4-BE49-F238E27FC236}">
                <a16:creationId xmlns:a16="http://schemas.microsoft.com/office/drawing/2014/main" id="{3BC36E60-59A6-3849-4745-86012D64AFE6}"/>
              </a:ext>
            </a:extLst>
          </p:cNvPr>
          <p:cNvSpPr/>
          <p:nvPr/>
        </p:nvSpPr>
        <p:spPr>
          <a:xfrm>
            <a:off x="1262137" y="1155000"/>
            <a:ext cx="589800" cy="58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40">
            <a:extLst>
              <a:ext uri="{FF2B5EF4-FFF2-40B4-BE49-F238E27FC236}">
                <a16:creationId xmlns:a16="http://schemas.microsoft.com/office/drawing/2014/main" id="{7553CC8E-5BAE-6B4D-05BF-FDCC8B59BAFA}"/>
              </a:ext>
            </a:extLst>
          </p:cNvPr>
          <p:cNvGrpSpPr/>
          <p:nvPr/>
        </p:nvGrpSpPr>
        <p:grpSpPr>
          <a:xfrm>
            <a:off x="1372495" y="1271278"/>
            <a:ext cx="369083" cy="357253"/>
            <a:chOff x="-59447250" y="3706150"/>
            <a:chExt cx="319000" cy="308775"/>
          </a:xfrm>
        </p:grpSpPr>
        <p:sp>
          <p:nvSpPr>
            <p:cNvPr id="693" name="Google Shape;693;p40">
              <a:extLst>
                <a:ext uri="{FF2B5EF4-FFF2-40B4-BE49-F238E27FC236}">
                  <a16:creationId xmlns:a16="http://schemas.microsoft.com/office/drawing/2014/main" id="{F75132BD-5FAF-228B-192E-BE0EF42DDC78}"/>
                </a:ext>
              </a:extLst>
            </p:cNvPr>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a:extLst>
                <a:ext uri="{FF2B5EF4-FFF2-40B4-BE49-F238E27FC236}">
                  <a16:creationId xmlns:a16="http://schemas.microsoft.com/office/drawing/2014/main" id="{45F78C36-0220-64AA-112E-251FA6A40473}"/>
                </a:ext>
              </a:extLst>
            </p:cNvPr>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a:extLst>
                <a:ext uri="{FF2B5EF4-FFF2-40B4-BE49-F238E27FC236}">
                  <a16:creationId xmlns:a16="http://schemas.microsoft.com/office/drawing/2014/main" id="{DA740E10-E83F-83A7-2A00-AEFB3458C4E3}"/>
                </a:ext>
              </a:extLst>
            </p:cNvPr>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a:extLst>
                <a:ext uri="{FF2B5EF4-FFF2-40B4-BE49-F238E27FC236}">
                  <a16:creationId xmlns:a16="http://schemas.microsoft.com/office/drawing/2014/main" id="{72E08176-8CE1-F975-F736-8265DCFA70B5}"/>
                </a:ext>
              </a:extLst>
            </p:cNvPr>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7" name="Google Shape;697;p40">
            <a:extLst>
              <a:ext uri="{FF2B5EF4-FFF2-40B4-BE49-F238E27FC236}">
                <a16:creationId xmlns:a16="http://schemas.microsoft.com/office/drawing/2014/main" id="{321F4AAD-49A7-AC39-0871-9370176F1FD3}"/>
              </a:ext>
            </a:extLst>
          </p:cNvPr>
          <p:cNvCxnSpPr>
            <a:stCxn id="648" idx="2"/>
            <a:endCxn id="640" idx="0"/>
          </p:cNvCxnSpPr>
          <p:nvPr/>
        </p:nvCxnSpPr>
        <p:spPr>
          <a:xfrm rot="5400000">
            <a:off x="4398153" y="-175775"/>
            <a:ext cx="324000" cy="6006300"/>
          </a:xfrm>
          <a:prstGeom prst="bentConnector3">
            <a:avLst>
              <a:gd name="adj1" fmla="val 5001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9792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F8947B9-50EB-D5F0-795F-48E51B1645A3}"/>
              </a:ext>
            </a:extLst>
          </p:cNvPr>
          <p:cNvSpPr>
            <a:spLocks noGrp="1"/>
          </p:cNvSpPr>
          <p:nvPr>
            <p:ph type="title"/>
          </p:nvPr>
        </p:nvSpPr>
        <p:spPr>
          <a:xfrm>
            <a:off x="651556" y="761999"/>
            <a:ext cx="4275300" cy="662217"/>
          </a:xfrm>
        </p:spPr>
        <p:txBody>
          <a:bodyPr/>
          <a:lstStyle/>
          <a:p>
            <a:endParaRPr lang="en-US" dirty="0">
              <a:latin typeface="Be Vietnam Pro" pitchFamily="2" charset="0"/>
            </a:endParaRPr>
          </a:p>
        </p:txBody>
      </p:sp>
      <p:sp>
        <p:nvSpPr>
          <p:cNvPr id="3" name="Tiêu đề phụ 2">
            <a:extLst>
              <a:ext uri="{FF2B5EF4-FFF2-40B4-BE49-F238E27FC236}">
                <a16:creationId xmlns:a16="http://schemas.microsoft.com/office/drawing/2014/main" id="{DF9B0E21-93E7-9BCE-00D4-85761CF66449}"/>
              </a:ext>
            </a:extLst>
          </p:cNvPr>
          <p:cNvSpPr>
            <a:spLocks noGrp="1"/>
          </p:cNvSpPr>
          <p:nvPr>
            <p:ph type="subTitle" idx="1"/>
          </p:nvPr>
        </p:nvSpPr>
        <p:spPr>
          <a:xfrm>
            <a:off x="651556" y="1414367"/>
            <a:ext cx="4088084" cy="2967134"/>
          </a:xfrm>
        </p:spPr>
        <p:txBody>
          <a:bodyPr/>
          <a:lstStyle/>
          <a:p>
            <a:pPr marL="152400" indent="0">
              <a:buNone/>
            </a:pPr>
            <a:r>
              <a:rPr lang="en-US" dirty="0" err="1">
                <a:latin typeface="Calibri Light" panose="020F0302020204030204" pitchFamily="34" charset="0"/>
                <a:ea typeface="Calibri Light" panose="020F0302020204030204" pitchFamily="34" charset="0"/>
                <a:cs typeface="Calibri Light" panose="020F0302020204030204" pitchFamily="34" charset="0"/>
              </a:rPr>
              <a:t>Tất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cả</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yêu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cầu</a:t>
            </a:r>
            <a:r>
              <a:rPr lang="en-US" dirty="0">
                <a:latin typeface="Calibri Light" panose="020F0302020204030204" pitchFamily="34" charset="0"/>
                <a:ea typeface="Calibri Light" panose="020F0302020204030204" pitchFamily="34" charset="0"/>
                <a:cs typeface="Calibri Light" panose="020F0302020204030204" pitchFamily="34" charset="0"/>
              </a:rPr>
              <a:t> (requests) </a:t>
            </a:r>
            <a:r>
              <a:rPr lang="en-US" dirty="0" err="1">
                <a:latin typeface="Calibri Light" panose="020F0302020204030204" pitchFamily="34" charset="0"/>
                <a:ea typeface="Calibri Light" panose="020F0302020204030204" pitchFamily="34" charset="0"/>
                <a:cs typeface="Calibri Light" panose="020F0302020204030204" pitchFamily="34" charset="0"/>
              </a:rPr>
              <a:t>đến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hệ</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thống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đều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phải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đi</a:t>
            </a:r>
            <a:r>
              <a:rPr lang="en-US" dirty="0">
                <a:latin typeface="Calibri Light" panose="020F0302020204030204" pitchFamily="34" charset="0"/>
                <a:ea typeface="Calibri Light" panose="020F0302020204030204" pitchFamily="34" charset="0"/>
                <a:cs typeface="Calibri Light" panose="020F0302020204030204" pitchFamily="34" charset="0"/>
              </a:rPr>
              <a:t> qua Gateway Service </a:t>
            </a:r>
            <a:r>
              <a:rPr lang="en-US" dirty="0" err="1">
                <a:latin typeface="Calibri Light" panose="020F0302020204030204" pitchFamily="34" charset="0"/>
                <a:ea typeface="Calibri Light" panose="020F0302020204030204" pitchFamily="34" charset="0"/>
                <a:cs typeface="Calibri Light" panose="020F0302020204030204" pitchFamily="34" charset="0"/>
              </a:rPr>
              <a:t>đây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nơi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đầu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tiên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xử</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yêu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cầu</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a:buFontTx/>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Xác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định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request </a:t>
            </a:r>
            <a:r>
              <a:rPr lang="en-US" dirty="0" err="1">
                <a:latin typeface="Calibri Light" panose="020F0302020204030204" pitchFamily="34" charset="0"/>
                <a:ea typeface="Calibri Light" panose="020F0302020204030204" pitchFamily="34" charset="0"/>
                <a:cs typeface="Calibri Light" panose="020F0302020204030204" pitchFamily="34" charset="0"/>
              </a:rPr>
              <a:t>hợp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lệ</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nếu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request </a:t>
            </a:r>
            <a:r>
              <a:rPr lang="en-US" dirty="0" err="1">
                <a:latin typeface="Calibri Light" panose="020F0302020204030204" pitchFamily="34" charset="0"/>
                <a:ea typeface="Calibri Light" panose="020F0302020204030204" pitchFamily="34" charset="0"/>
                <a:cs typeface="Calibri Light" panose="020F0302020204030204" pitchFamily="34" charset="0"/>
              </a:rPr>
              <a:t>mà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hệ</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thống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không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thể</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xử</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thì</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từ</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chối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nếu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hợp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lệ</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thì</a:t>
            </a:r>
            <a:r>
              <a:rPr lang="en-US" dirty="0">
                <a:latin typeface="Calibri Light" panose="020F0302020204030204" pitchFamily="34" charset="0"/>
                <a:ea typeface="Calibri Light" panose="020F0302020204030204" pitchFamily="34" charset="0"/>
                <a:cs typeface="Calibri Light" panose="020F0302020204030204" pitchFamily="34" charset="0"/>
              </a:rPr>
              <a:t> qua </a:t>
            </a:r>
            <a:r>
              <a:rPr lang="en-US" dirty="0" err="1">
                <a:latin typeface="Calibri Light" panose="020F0302020204030204" pitchFamily="34" charset="0"/>
                <a:ea typeface="Calibri Light" panose="020F0302020204030204" pitchFamily="34" charset="0"/>
                <a:cs typeface="Calibri Light" panose="020F0302020204030204" pitchFamily="34" charset="0"/>
              </a:rPr>
              <a:t>bước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tiếp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theo.</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buFontTx/>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Xác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thực</a:t>
            </a:r>
            <a:r>
              <a:rPr lang="en-US" dirty="0">
                <a:latin typeface="Calibri Light" panose="020F0302020204030204" pitchFamily="34" charset="0"/>
                <a:ea typeface="Calibri Light" panose="020F0302020204030204" pitchFamily="34" charset="0"/>
                <a:cs typeface="Calibri Light" panose="020F0302020204030204" pitchFamily="34" charset="0"/>
              </a:rPr>
              <a:t> request, </a:t>
            </a:r>
            <a:r>
              <a:rPr lang="en-US" dirty="0" err="1">
                <a:latin typeface="Calibri Light" panose="020F0302020204030204" pitchFamily="34" charset="0"/>
                <a:ea typeface="Calibri Light" panose="020F0302020204030204" pitchFamily="34" charset="0"/>
                <a:cs typeface="Calibri Light" panose="020F0302020204030204" pitchFamily="34" charset="0"/>
              </a:rPr>
              <a:t>nếu</a:t>
            </a:r>
            <a:r>
              <a:rPr lang="en-US" dirty="0">
                <a:latin typeface="Calibri Light" panose="020F0302020204030204" pitchFamily="34" charset="0"/>
                <a:ea typeface="Calibri Light" panose="020F0302020204030204" pitchFamily="34" charset="0"/>
                <a:cs typeface="Calibri Light" panose="020F0302020204030204" pitchFamily="34" charset="0"/>
              </a:rPr>
              <a:t> request </a:t>
            </a:r>
            <a:r>
              <a:rPr lang="en-US" dirty="0" err="1">
                <a:latin typeface="Calibri Light" panose="020F0302020204030204" pitchFamily="34" charset="0"/>
                <a:ea typeface="Calibri Light" panose="020F0302020204030204" pitchFamily="34" charset="0"/>
                <a:cs typeface="Calibri Light" panose="020F0302020204030204" pitchFamily="34" charset="0"/>
              </a:rPr>
              <a:t>là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request public </a:t>
            </a:r>
            <a:r>
              <a:rPr lang="en-US" dirty="0" err="1">
                <a:latin typeface="Calibri Light" panose="020F0302020204030204" pitchFamily="34" charset="0"/>
                <a:ea typeface="Calibri Light" panose="020F0302020204030204" pitchFamily="34" charset="0"/>
                <a:cs typeface="Calibri Light" panose="020F0302020204030204" pitchFamily="34" charset="0"/>
              </a:rPr>
              <a:t>thì</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bỏ</a:t>
            </a:r>
            <a:r>
              <a:rPr lang="en-US" dirty="0">
                <a:latin typeface="Calibri Light" panose="020F0302020204030204" pitchFamily="34" charset="0"/>
                <a:ea typeface="Calibri Light" panose="020F0302020204030204" pitchFamily="34" charset="0"/>
                <a:cs typeface="Calibri Light" panose="020F0302020204030204" pitchFamily="34" charset="0"/>
              </a:rPr>
              <a:t> qua </a:t>
            </a:r>
            <a:r>
              <a:rPr lang="en-US" dirty="0" err="1">
                <a:latin typeface="Calibri Light" panose="020F0302020204030204" pitchFamily="34" charset="0"/>
                <a:ea typeface="Calibri Light" panose="020F0302020204030204" pitchFamily="34" charset="0"/>
                <a:cs typeface="Calibri Light" panose="020F0302020204030204" pitchFamily="34" charset="0"/>
              </a:rPr>
              <a:t>bước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này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request </a:t>
            </a:r>
            <a:r>
              <a:rPr lang="en-US" dirty="0" err="1">
                <a:latin typeface="Calibri Light" panose="020F0302020204030204" pitchFamily="34" charset="0"/>
                <a:ea typeface="Calibri Light" panose="020F0302020204030204" pitchFamily="34" charset="0"/>
                <a:cs typeface="Calibri Light" panose="020F0302020204030204" pitchFamily="34" charset="0"/>
              </a:rPr>
              <a:t>còn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lại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buộc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phải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thực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xác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thực</a:t>
            </a:r>
            <a:r>
              <a:rPr lang="en-US" dirty="0">
                <a:latin typeface="Calibri Light" panose="020F0302020204030204" pitchFamily="34" charset="0"/>
                <a:ea typeface="Calibri Light" panose="020F0302020204030204" pitchFamily="34" charset="0"/>
                <a:cs typeface="Calibri Light" panose="020F0302020204030204" pitchFamily="34" charset="0"/>
              </a:rPr>
              <a:t> JWT </a:t>
            </a:r>
            <a:r>
              <a:rPr lang="en-US" dirty="0" err="1">
                <a:latin typeface="Calibri Light" panose="020F0302020204030204" pitchFamily="34" charset="0"/>
                <a:ea typeface="Calibri Light" panose="020F0302020204030204" pitchFamily="34" charset="0"/>
                <a:cs typeface="Calibri Light" panose="020F0302020204030204" pitchFamily="34" charset="0"/>
              </a:rPr>
              <a:t>để</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có</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thể</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truy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cập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tài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nguyên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riêng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tư</a:t>
            </a:r>
            <a:r>
              <a:rPr lang="en-US" dirty="0">
                <a:latin typeface="Calibri Light" panose="020F0302020204030204" pitchFamily="34" charset="0"/>
                <a:ea typeface="Calibri Light" panose="020F0302020204030204" pitchFamily="34" charset="0"/>
                <a:cs typeface="Calibri Light" panose="020F0302020204030204" pitchFamily="34" charset="0"/>
              </a:rPr>
              <a:t> (private).</a:t>
            </a:r>
          </a:p>
          <a:p>
            <a:pPr>
              <a:buFontTx/>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Xác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thực</a:t>
            </a:r>
            <a:r>
              <a:rPr lang="en-US" dirty="0">
                <a:latin typeface="Calibri Light" panose="020F0302020204030204" pitchFamily="34" charset="0"/>
                <a:ea typeface="Calibri Light" panose="020F0302020204030204" pitchFamily="34" charset="0"/>
                <a:cs typeface="Calibri Light" panose="020F0302020204030204" pitchFamily="34" charset="0"/>
              </a:rPr>
              <a:t> JWT bao </a:t>
            </a:r>
            <a:r>
              <a:rPr lang="en-US" dirty="0" err="1">
                <a:latin typeface="Calibri Light" panose="020F0302020204030204" pitchFamily="34" charset="0"/>
                <a:ea typeface="Calibri Light" panose="020F0302020204030204" pitchFamily="34" charset="0"/>
                <a:cs typeface="Calibri Light" panose="020F0302020204030204" pitchFamily="34" charset="0"/>
              </a:rPr>
              <a:t>gồm</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việc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kiểm</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tra</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chữ</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thời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hạn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của</a:t>
            </a:r>
            <a:r>
              <a:rPr lang="en-US" dirty="0">
                <a:latin typeface="Calibri Light" panose="020F0302020204030204" pitchFamily="34" charset="0"/>
                <a:ea typeface="Calibri Light" panose="020F0302020204030204" pitchFamily="34" charset="0"/>
                <a:cs typeface="Calibri Light" panose="020F0302020204030204" pitchFamily="34" charset="0"/>
              </a:rPr>
              <a:t> JWT.</a:t>
            </a:r>
          </a:p>
          <a:p>
            <a:pPr>
              <a:buFontTx/>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Nếu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xác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thực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thành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công</a:t>
            </a:r>
            <a:r>
              <a:rPr lang="en-US" dirty="0">
                <a:latin typeface="Calibri Light" panose="020F0302020204030204" pitchFamily="34" charset="0"/>
                <a:ea typeface="Calibri Light" panose="020F0302020204030204" pitchFamily="34" charset="0"/>
                <a:cs typeface="Calibri Light" panose="020F0302020204030204" pitchFamily="34" charset="0"/>
              </a:rPr>
              <a:t> request </a:t>
            </a:r>
            <a:r>
              <a:rPr lang="en-US" dirty="0" err="1">
                <a:latin typeface="Calibri Light" panose="020F0302020204030204" pitchFamily="34" charset="0"/>
                <a:ea typeface="Calibri Light" panose="020F0302020204030204" pitchFamily="34" charset="0"/>
                <a:cs typeface="Calibri Light" panose="020F0302020204030204" pitchFamily="34" charset="0"/>
              </a:rPr>
              <a:t>sẽ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được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đính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kèm</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thêm</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thông</a:t>
            </a:r>
            <a:r>
              <a:rPr lang="en-US" dirty="0">
                <a:latin typeface="Calibri Light" panose="020F0302020204030204" pitchFamily="34" charset="0"/>
                <a:ea typeface="Calibri Light" panose="020F0302020204030204" pitchFamily="34" charset="0"/>
                <a:cs typeface="Calibri Light" panose="020F0302020204030204" pitchFamily="34" charset="0"/>
              </a:rPr>
              <a:t> tin </a:t>
            </a:r>
            <a:r>
              <a:rPr lang="en-US" dirty="0" err="1">
                <a:latin typeface="Calibri Light" panose="020F0302020204030204" pitchFamily="34" charset="0"/>
                <a:ea typeface="Calibri Light" panose="020F0302020204030204" pitchFamily="34" charset="0"/>
                <a:cs typeface="Calibri Light" panose="020F0302020204030204" pitchFamily="34" charset="0"/>
              </a:rPr>
              <a:t>cần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thiết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để</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service </a:t>
            </a:r>
            <a:r>
              <a:rPr lang="en-US" dirty="0" err="1">
                <a:latin typeface="Calibri Light" panose="020F0302020204030204" pitchFamily="34" charset="0"/>
                <a:ea typeface="Calibri Light" panose="020F0302020204030204" pitchFamily="34" charset="0"/>
                <a:cs typeface="Calibri Light" panose="020F0302020204030204" pitchFamily="34" charset="0"/>
              </a:rPr>
              <a:t>còn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lại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có</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thể</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tiếp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tục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bước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xử</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lý</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không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cần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phải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xác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thực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lại</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6" name="Chỗ dành sẵn cho Hình ảnh 5" descr="Ảnh có chứa ảnh chụp màn hình, biểu đồ, vòng tròn, thiết kế&#10;&#10;Mô tả được tạo tự động">
            <a:extLst>
              <a:ext uri="{FF2B5EF4-FFF2-40B4-BE49-F238E27FC236}">
                <a16:creationId xmlns:a16="http://schemas.microsoft.com/office/drawing/2014/main" id="{F7DEE0A8-ECD7-53D6-85FC-75EA272DA7AB}"/>
              </a:ext>
            </a:extLst>
          </p:cNvPr>
          <p:cNvPicPr>
            <a:picLocks noGrp="1" noChangeAspect="1"/>
          </p:cNvPicPr>
          <p:nvPr>
            <p:ph type="pic" idx="2"/>
          </p:nvPr>
        </p:nvPicPr>
        <p:blipFill>
          <a:blip r:embed="rId2"/>
          <a:srcRect l="4268" r="4268"/>
          <a:stretch>
            <a:fillRect/>
          </a:stretch>
        </p:blipFill>
        <p:spPr/>
      </p:pic>
    </p:spTree>
    <p:extLst>
      <p:ext uri="{BB962C8B-B14F-4D97-AF65-F5344CB8AC3E}">
        <p14:creationId xmlns:p14="http://schemas.microsoft.com/office/powerpoint/2010/main" val="54022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0">
          <a:extLst>
            <a:ext uri="{FF2B5EF4-FFF2-40B4-BE49-F238E27FC236}">
              <a16:creationId xmlns:a16="http://schemas.microsoft.com/office/drawing/2014/main" id="{966758F7-99F9-F977-0D90-21D78430752C}"/>
            </a:ext>
          </a:extLst>
        </p:cNvPr>
        <p:cNvGrpSpPr/>
        <p:nvPr/>
      </p:nvGrpSpPr>
      <p:grpSpPr>
        <a:xfrm>
          <a:off x="0" y="0"/>
          <a:ext cx="0" cy="0"/>
          <a:chOff x="0" y="0"/>
          <a:chExt cx="0" cy="0"/>
        </a:xfrm>
      </p:grpSpPr>
      <p:sp>
        <p:nvSpPr>
          <p:cNvPr id="861" name="Google Shape;861;p47">
            <a:extLst>
              <a:ext uri="{FF2B5EF4-FFF2-40B4-BE49-F238E27FC236}">
                <a16:creationId xmlns:a16="http://schemas.microsoft.com/office/drawing/2014/main" id="{4C8134EC-8700-3DC4-166D-4AEBBAA4435C}"/>
              </a:ext>
            </a:extLst>
          </p:cNvPr>
          <p:cNvSpPr txBox="1">
            <a:spLocks noGrp="1"/>
          </p:cNvSpPr>
          <p:nvPr>
            <p:ph type="body" idx="4294967295"/>
          </p:nvPr>
        </p:nvSpPr>
        <p:spPr>
          <a:xfrm>
            <a:off x="720000" y="971924"/>
            <a:ext cx="77040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Luôn phải đảm bảo tính nhất quán và đồng bộ dữ liệu giữa các services vì vậy các service phải có các phương thức giao tiếp với nhau phổ biến là giao tiếp đồng bộ và giao tiếp bất đồng bộ.</a:t>
            </a:r>
            <a:endParaRPr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62" name="Google Shape;862;p47">
            <a:extLst>
              <a:ext uri="{FF2B5EF4-FFF2-40B4-BE49-F238E27FC236}">
                <a16:creationId xmlns:a16="http://schemas.microsoft.com/office/drawing/2014/main" id="{B74ADDE8-1E1F-549E-B271-7787CFA3AAF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 Vietnam Pro" pitchFamily="2" charset="0"/>
              </a:rPr>
              <a:t>QUẢN LÝ DỮ LIỆU</a:t>
            </a:r>
            <a:endParaRPr dirty="0">
              <a:latin typeface="Be Vietnam Pro" pitchFamily="2" charset="0"/>
            </a:endParaRPr>
          </a:p>
        </p:txBody>
      </p:sp>
      <p:sp>
        <p:nvSpPr>
          <p:cNvPr id="863" name="Google Shape;863;p47">
            <a:extLst>
              <a:ext uri="{FF2B5EF4-FFF2-40B4-BE49-F238E27FC236}">
                <a16:creationId xmlns:a16="http://schemas.microsoft.com/office/drawing/2014/main" id="{2BB1F9C4-A338-41DF-CD77-80AC0C2EB60F}"/>
              </a:ext>
            </a:extLst>
          </p:cNvPr>
          <p:cNvSpPr txBox="1"/>
          <p:nvPr/>
        </p:nvSpPr>
        <p:spPr>
          <a:xfrm>
            <a:off x="713234" y="1782375"/>
            <a:ext cx="3529500"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Be Vietnam Pro" pitchFamily="2" charset="0"/>
                <a:ea typeface="Syne"/>
                <a:cs typeface="Syne"/>
                <a:sym typeface="Syne"/>
              </a:rPr>
              <a:t>Giao tiếp đồng bộ (Http)</a:t>
            </a:r>
            <a:endParaRPr sz="1800" b="1" dirty="0">
              <a:solidFill>
                <a:schemeClr val="dk1"/>
              </a:solidFill>
              <a:latin typeface="Be Vietnam Pro" pitchFamily="2" charset="0"/>
              <a:ea typeface="Syne"/>
              <a:cs typeface="Syne"/>
              <a:sym typeface="Syne"/>
            </a:endParaRPr>
          </a:p>
        </p:txBody>
      </p:sp>
      <p:sp>
        <p:nvSpPr>
          <p:cNvPr id="865" name="Google Shape;865;p47">
            <a:extLst>
              <a:ext uri="{FF2B5EF4-FFF2-40B4-BE49-F238E27FC236}">
                <a16:creationId xmlns:a16="http://schemas.microsoft.com/office/drawing/2014/main" id="{C21592D8-AED4-F17E-F078-5D080A4C17A7}"/>
              </a:ext>
            </a:extLst>
          </p:cNvPr>
          <p:cNvSpPr txBox="1"/>
          <p:nvPr/>
        </p:nvSpPr>
        <p:spPr>
          <a:xfrm>
            <a:off x="4901266" y="1782375"/>
            <a:ext cx="3648374"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Be Vietnam Pro" pitchFamily="2" charset="0"/>
                <a:ea typeface="Syne"/>
                <a:cs typeface="Syne"/>
                <a:sym typeface="Syne"/>
              </a:rPr>
              <a:t>Giao tiếp bất đồng bộ (kafka)</a:t>
            </a:r>
            <a:endParaRPr sz="1800" b="1" dirty="0">
              <a:solidFill>
                <a:schemeClr val="dk1"/>
              </a:solidFill>
              <a:latin typeface="Be Vietnam Pro" pitchFamily="2" charset="0"/>
              <a:ea typeface="Syne"/>
              <a:cs typeface="Syne"/>
              <a:sym typeface="Syne"/>
            </a:endParaRPr>
          </a:p>
        </p:txBody>
      </p:sp>
      <p:sp>
        <p:nvSpPr>
          <p:cNvPr id="2" name="Hộp Văn bản 1">
            <a:extLst>
              <a:ext uri="{FF2B5EF4-FFF2-40B4-BE49-F238E27FC236}">
                <a16:creationId xmlns:a16="http://schemas.microsoft.com/office/drawing/2014/main" id="{0B9BDF4B-0F9B-6FFF-81D8-A6C3C973B110}"/>
              </a:ext>
            </a:extLst>
          </p:cNvPr>
          <p:cNvSpPr txBox="1"/>
          <p:nvPr/>
        </p:nvSpPr>
        <p:spPr>
          <a:xfrm>
            <a:off x="4898359" y="2367770"/>
            <a:ext cx="3654188" cy="2462213"/>
          </a:xfrm>
          <a:prstGeom prst="rect">
            <a:avLst/>
          </a:prstGeom>
          <a:noFill/>
        </p:spPr>
        <p:txBody>
          <a:bodyPr wrap="square" rtlCol="0">
            <a:spAutoFit/>
          </a:bodyPr>
          <a:lstStyle/>
          <a:p>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 </a:t>
            </a:r>
            <a:r>
              <a:rPr lang="vi-VN"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services</a:t>
            </a:r>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tham gia gửi và nhận dữ liệu mà không cần đợi phản hồi từ </a:t>
            </a:r>
            <a:r>
              <a:rPr lang="vi-VN"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services</a:t>
            </a:r>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còn lại. Giao tiếp bất đồng bộ giữa các </a:t>
            </a:r>
            <a:r>
              <a:rPr lang="vi-VN"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services</a:t>
            </a:r>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thường được thực hiện với sự giúp đỡ của một hệt hống </a:t>
            </a:r>
            <a:r>
              <a:rPr lang="vi-VN"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Message</a:t>
            </a:r>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vi-VN"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Queue</a:t>
            </a:r>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như là một </a:t>
            </a:r>
            <a:r>
              <a:rPr lang="vi-VN"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server</a:t>
            </a:r>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để lưu trữ và chuyển tiếp các thông điệp giữa các </a:t>
            </a:r>
            <a:r>
              <a:rPr lang="vi-VN"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microservices</a:t>
            </a:r>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Các hệ thống thường dùng cho việc này thường là </a:t>
            </a:r>
            <a:r>
              <a:rPr lang="vi-VN"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Kafka</a:t>
            </a:r>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và </a:t>
            </a:r>
            <a:r>
              <a:rPr lang="vi-VN"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RabbitMQ</a:t>
            </a:r>
            <a:r>
              <a:rPr lang="vi-VN"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Các thông điệp bất đồng bộ thường là các thông điệp sự kiện mà không cần phản hồi.</a:t>
            </a:r>
          </a:p>
          <a:p>
            <a:endParaRPr lang="en-US" dirty="0"/>
          </a:p>
        </p:txBody>
      </p:sp>
      <p:sp>
        <p:nvSpPr>
          <p:cNvPr id="3" name="Hộp Văn bản 2">
            <a:extLst>
              <a:ext uri="{FF2B5EF4-FFF2-40B4-BE49-F238E27FC236}">
                <a16:creationId xmlns:a16="http://schemas.microsoft.com/office/drawing/2014/main" id="{421EF1AE-9C6A-6981-7715-9CA6209B4EB8}"/>
              </a:ext>
            </a:extLst>
          </p:cNvPr>
          <p:cNvSpPr txBox="1"/>
          <p:nvPr/>
        </p:nvSpPr>
        <p:spPr>
          <a:xfrm>
            <a:off x="720000" y="2488557"/>
            <a:ext cx="3522734" cy="1600438"/>
          </a:xfrm>
          <a:prstGeom prst="rect">
            <a:avLst/>
          </a:prstGeom>
          <a:noFill/>
        </p:spPr>
        <p:txBody>
          <a:bodyPr wrap="square" rtlCol="0">
            <a:spAutoFit/>
          </a:bodyPr>
          <a:lstStyle/>
          <a:p>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services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tham</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gia</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gửi</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nhận</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dữ</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liệu</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phải</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chờ</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phản</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hồi</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từ</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Service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còn</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lại</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Một</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cách</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thức</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điển</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hình</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của</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loại</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hình</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giao</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tiếp</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này</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là</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thông</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qua HTTP. Khi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một</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yêu</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cầu</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gửi</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đến</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nó</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sẽ</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chờ</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một</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service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nhận</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xử</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lý</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trả</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lại</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kết</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quả</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mới</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có</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thể</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thực</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hiện</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tiếp</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tác</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vụ</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dirty="0" err="1">
                <a:latin typeface="Calibri Light" panose="020F0302020204030204" pitchFamily="34" charset="0"/>
                <a:ea typeface="Calibri Light" panose="020F0302020204030204" pitchFamily="34" charset="0"/>
                <a:cs typeface="Calibri Light" panose="020F0302020204030204" pitchFamily="34" charset="0"/>
                <a:sym typeface="Anaheim"/>
              </a:rPr>
              <a:t>khác</a:t>
            </a:r>
            <a:r>
              <a:rPr lang="en-US" dirty="0">
                <a:latin typeface="Calibri Light" panose="020F0302020204030204" pitchFamily="34" charset="0"/>
                <a:ea typeface="Calibri Light" panose="020F0302020204030204" pitchFamily="34" charset="0"/>
                <a:cs typeface="Calibri Light" panose="020F0302020204030204" pitchFamily="34" charset="0"/>
                <a:sym typeface="Anaheim"/>
              </a:rPr>
              <a:t>.</a:t>
            </a:r>
          </a:p>
          <a:p>
            <a:endParaRPr lang="en-US" dirty="0"/>
          </a:p>
        </p:txBody>
      </p:sp>
    </p:spTree>
    <p:extLst>
      <p:ext uri="{BB962C8B-B14F-4D97-AF65-F5344CB8AC3E}">
        <p14:creationId xmlns:p14="http://schemas.microsoft.com/office/powerpoint/2010/main" val="4204661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7" name="Google Shape;47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e Vietnam Pro" pitchFamily="2" charset="0"/>
              </a:rPr>
              <a:t>TỐI ƯU HIỆU XUẤT</a:t>
            </a:r>
            <a:endParaRPr dirty="0">
              <a:latin typeface="Be Vietnam Pro" pitchFamily="2" charset="0"/>
            </a:endParaRPr>
          </a:p>
        </p:txBody>
      </p:sp>
      <p:sp>
        <p:nvSpPr>
          <p:cNvPr id="478" name="Google Shape;478;p33"/>
          <p:cNvSpPr txBox="1">
            <a:spLocks noGrp="1"/>
          </p:cNvSpPr>
          <p:nvPr>
            <p:ph type="subTitle" idx="1"/>
          </p:nvPr>
        </p:nvSpPr>
        <p:spPr>
          <a:xfrm>
            <a:off x="1253225" y="2014134"/>
            <a:ext cx="3082200" cy="2557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Light" panose="020F0302020204030204" pitchFamily="34" charset="0"/>
                <a:ea typeface="Calibri Light" panose="020F0302020204030204" pitchFamily="34" charset="0"/>
                <a:cs typeface="Calibri Light" panose="020F0302020204030204" pitchFamily="34" charset="0"/>
              </a:rPr>
              <a:t>Sử dụng cahching ở cả 2 phía client và server để tối ưu hóa trải nghiệm và tăng tốc độ xử lý của hệ thống.</a:t>
            </a:r>
          </a:p>
          <a:p>
            <a:pPr marL="171450" lvl="0" indent="-171450" algn="l" rtl="0">
              <a:spcBef>
                <a:spcPts val="0"/>
              </a:spcBef>
              <a:spcAft>
                <a:spcPts val="0"/>
              </a:spcAft>
              <a:buFontTx/>
              <a:buChar char="-"/>
            </a:pPr>
            <a:r>
              <a:rPr lang="en" dirty="0">
                <a:latin typeface="Calibri Light" panose="020F0302020204030204" pitchFamily="34" charset="0"/>
                <a:ea typeface="Calibri Light" panose="020F0302020204030204" pitchFamily="34" charset="0"/>
                <a:cs typeface="Calibri Light" panose="020F0302020204030204" pitchFamily="34" charset="0"/>
              </a:rPr>
              <a:t>Phía client: Next.js hỗ trợ hệ thống cache các request để đảm bảo hiệu xuất ứng dụng ổn định và nhanh chóng, cùng với các tùy chọn cache để các nhà phát triển có thể tùy chỉnh phù hợp với dự án.</a:t>
            </a:r>
          </a:p>
          <a:p>
            <a:pPr marL="171450" lvl="0" indent="-171450" algn="l" rtl="0">
              <a:spcBef>
                <a:spcPts val="0"/>
              </a:spcBef>
              <a:spcAft>
                <a:spcPts val="0"/>
              </a:spcAft>
              <a:buFontTx/>
              <a:buChar char="-"/>
            </a:pPr>
            <a:r>
              <a:rPr lang="en" dirty="0">
                <a:latin typeface="Calibri Light" panose="020F0302020204030204" pitchFamily="34" charset="0"/>
                <a:ea typeface="Calibri Light" panose="020F0302020204030204" pitchFamily="34" charset="0"/>
                <a:cs typeface="Calibri Light" panose="020F0302020204030204" pitchFamily="34" charset="0"/>
              </a:rPr>
              <a:t>Phía server: với sự hỗ trợ của redis, các api được người dùng thường xuyên truy cập như là api tìm kiếm sẽ được cache lại dữ liệu để tăng tốc cho server khi khối lượng truy cập lớn.</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79" name="Google Shape;479;p33"/>
          <p:cNvSpPr txBox="1">
            <a:spLocks noGrp="1"/>
          </p:cNvSpPr>
          <p:nvPr>
            <p:ph type="subTitle" idx="2"/>
          </p:nvPr>
        </p:nvSpPr>
        <p:spPr>
          <a:xfrm>
            <a:off x="5348580" y="2014134"/>
            <a:ext cx="3082200" cy="196350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 dirty="0">
                <a:latin typeface="Calibri Light" panose="020F0302020204030204" pitchFamily="34" charset="0"/>
                <a:ea typeface="Calibri Light" panose="020F0302020204030204" pitchFamily="34" charset="0"/>
                <a:cs typeface="Calibri Light" panose="020F0302020204030204" pitchFamily="34" charset="0"/>
              </a:rPr>
              <a:t>Đảm bảo các bảng dữ liệu có các chỉ mục phù hợp để tối ưu hóa tốc độ truy vấn</a:t>
            </a:r>
          </a:p>
          <a:p>
            <a:pPr marL="171450" lvl="0" indent="-171450" algn="l" rtl="0">
              <a:spcBef>
                <a:spcPts val="0"/>
              </a:spcBef>
              <a:spcAft>
                <a:spcPts val="0"/>
              </a:spcAft>
              <a:buFontTx/>
              <a:buChar char="-"/>
            </a:pPr>
            <a:r>
              <a:rPr lang="en" dirty="0">
                <a:latin typeface="Calibri Light" panose="020F0302020204030204" pitchFamily="34" charset="0"/>
                <a:ea typeface="Calibri Light" panose="020F0302020204030204" pitchFamily="34" charset="0"/>
                <a:cs typeface="Calibri Light" panose="020F0302020204030204" pitchFamily="34" charset="0"/>
              </a:rPr>
              <a:t>Phân vùng dữ liệu: phân chia các bảng lớn thành các thành phần nhỏ hơn để cải thiện hiệu xuất truy vấn và giảm thời gian truy xuất.</a:t>
            </a:r>
          </a:p>
          <a:p>
            <a:pPr marL="171450" lvl="0" indent="-171450" algn="l" rtl="0">
              <a:spcBef>
                <a:spcPts val="0"/>
              </a:spcBef>
              <a:spcAft>
                <a:spcPts val="0"/>
              </a:spcAft>
              <a:buFontTx/>
              <a:buChar char="-"/>
            </a:pPr>
            <a:r>
              <a:rPr lang="en" dirty="0">
                <a:latin typeface="Calibri Light" panose="020F0302020204030204" pitchFamily="34" charset="0"/>
                <a:ea typeface="Calibri Light" panose="020F0302020204030204" pitchFamily="34" charset="0"/>
                <a:cs typeface="Calibri Light" panose="020F0302020204030204" pitchFamily="34" charset="0"/>
              </a:rPr>
              <a:t>Tối ưu hóa các câu truy vấn để đáp ứng được hiệu suất cần thiết cho ứng dụng, đặc biết đối với các truy vấn phức tạp có sự kếp hợp của nhiều bảng.</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82" name="Google Shape;482;p33"/>
          <p:cNvSpPr txBox="1">
            <a:spLocks noGrp="1"/>
          </p:cNvSpPr>
          <p:nvPr>
            <p:ph type="subTitle" idx="5"/>
          </p:nvPr>
        </p:nvSpPr>
        <p:spPr>
          <a:xfrm>
            <a:off x="1253225" y="1515900"/>
            <a:ext cx="30822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Caching</a:t>
            </a:r>
            <a:endParaRPr dirty="0"/>
          </a:p>
        </p:txBody>
      </p:sp>
      <p:sp>
        <p:nvSpPr>
          <p:cNvPr id="483" name="Google Shape;483;p33"/>
          <p:cNvSpPr txBox="1">
            <a:spLocks noGrp="1"/>
          </p:cNvSpPr>
          <p:nvPr>
            <p:ph type="subTitle" idx="7"/>
          </p:nvPr>
        </p:nvSpPr>
        <p:spPr>
          <a:xfrm>
            <a:off x="5348556" y="1515900"/>
            <a:ext cx="30822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Database</a:t>
            </a:r>
            <a:endParaRPr dirty="0"/>
          </a:p>
        </p:txBody>
      </p:sp>
      <p:grpSp>
        <p:nvGrpSpPr>
          <p:cNvPr id="485" name="Google Shape;485;p33"/>
          <p:cNvGrpSpPr/>
          <p:nvPr/>
        </p:nvGrpSpPr>
        <p:grpSpPr>
          <a:xfrm>
            <a:off x="809754" y="1570022"/>
            <a:ext cx="367261" cy="367261"/>
            <a:chOff x="-65145700" y="3727425"/>
            <a:chExt cx="317425" cy="317425"/>
          </a:xfrm>
        </p:grpSpPr>
        <p:sp>
          <p:nvSpPr>
            <p:cNvPr id="486" name="Google Shape;486;p3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3"/>
          <p:cNvGrpSpPr/>
          <p:nvPr/>
        </p:nvGrpSpPr>
        <p:grpSpPr>
          <a:xfrm>
            <a:off x="4959784" y="1570022"/>
            <a:ext cx="312592" cy="367261"/>
            <a:chOff x="-64022550" y="3727425"/>
            <a:chExt cx="270175" cy="317425"/>
          </a:xfrm>
        </p:grpSpPr>
        <p:sp>
          <p:nvSpPr>
            <p:cNvPr id="493" name="Google Shape;493;p3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476;p54">
            <a:extLst>
              <a:ext uri="{FF2B5EF4-FFF2-40B4-BE49-F238E27FC236}">
                <a16:creationId xmlns:a16="http://schemas.microsoft.com/office/drawing/2014/main" id="{1EE2A539-4C97-9081-88AB-22ED762322BF}"/>
              </a:ext>
            </a:extLst>
          </p:cNvPr>
          <p:cNvGrpSpPr/>
          <p:nvPr/>
        </p:nvGrpSpPr>
        <p:grpSpPr>
          <a:xfrm>
            <a:off x="1882140" y="1226820"/>
            <a:ext cx="4991100" cy="3246120"/>
            <a:chOff x="2183288" y="3555572"/>
            <a:chExt cx="1136241" cy="835873"/>
          </a:xfrm>
        </p:grpSpPr>
        <p:sp>
          <p:nvSpPr>
            <p:cNvPr id="3" name="Google Shape;3477;p54">
              <a:extLst>
                <a:ext uri="{FF2B5EF4-FFF2-40B4-BE49-F238E27FC236}">
                  <a16:creationId xmlns:a16="http://schemas.microsoft.com/office/drawing/2014/main" id="{0D1E2283-23E2-1AE2-EA90-1051F2A415C8}"/>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478;p54">
              <a:extLst>
                <a:ext uri="{FF2B5EF4-FFF2-40B4-BE49-F238E27FC236}">
                  <a16:creationId xmlns:a16="http://schemas.microsoft.com/office/drawing/2014/main" id="{F1AFE393-1AC4-5C93-27FD-9939DE79283D}"/>
                </a:ext>
              </a:extLst>
            </p:cNvPr>
            <p:cNvGrpSpPr/>
            <p:nvPr/>
          </p:nvGrpSpPr>
          <p:grpSpPr>
            <a:xfrm>
              <a:off x="2205895" y="3637269"/>
              <a:ext cx="1089848" cy="724993"/>
              <a:chOff x="2205895" y="3637269"/>
              <a:chExt cx="1089848" cy="724993"/>
            </a:xfrm>
          </p:grpSpPr>
          <p:sp>
            <p:nvSpPr>
              <p:cNvPr id="18" name="Google Shape;3479;p54">
                <a:extLst>
                  <a:ext uri="{FF2B5EF4-FFF2-40B4-BE49-F238E27FC236}">
                    <a16:creationId xmlns:a16="http://schemas.microsoft.com/office/drawing/2014/main" id="{3C104F9F-4288-B404-F811-6B8F0B5074F4}"/>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80;p54">
                <a:extLst>
                  <a:ext uri="{FF2B5EF4-FFF2-40B4-BE49-F238E27FC236}">
                    <a16:creationId xmlns:a16="http://schemas.microsoft.com/office/drawing/2014/main" id="{6870C8FA-0D78-2298-D130-744D2D3AF833}"/>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81;p54">
                <a:extLst>
                  <a:ext uri="{FF2B5EF4-FFF2-40B4-BE49-F238E27FC236}">
                    <a16:creationId xmlns:a16="http://schemas.microsoft.com/office/drawing/2014/main" id="{5022CBD5-B790-BC10-B5BD-13D259FD6ED1}"/>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82;p54">
                <a:extLst>
                  <a:ext uri="{FF2B5EF4-FFF2-40B4-BE49-F238E27FC236}">
                    <a16:creationId xmlns:a16="http://schemas.microsoft.com/office/drawing/2014/main" id="{13F6E499-52F9-D992-755D-FA459065B354}"/>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83;p54">
                <a:extLst>
                  <a:ext uri="{FF2B5EF4-FFF2-40B4-BE49-F238E27FC236}">
                    <a16:creationId xmlns:a16="http://schemas.microsoft.com/office/drawing/2014/main" id="{09F7C137-C213-53C6-7AAD-1582136473EA}"/>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84;p54">
                <a:extLst>
                  <a:ext uri="{FF2B5EF4-FFF2-40B4-BE49-F238E27FC236}">
                    <a16:creationId xmlns:a16="http://schemas.microsoft.com/office/drawing/2014/main" id="{BC7BD720-274E-5320-5985-D45C0BB34EAB}"/>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3485;p54">
              <a:extLst>
                <a:ext uri="{FF2B5EF4-FFF2-40B4-BE49-F238E27FC236}">
                  <a16:creationId xmlns:a16="http://schemas.microsoft.com/office/drawing/2014/main" id="{D0DD51E0-E8C0-7FC0-A564-6D596D3CF299}"/>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3486;p54">
              <a:extLst>
                <a:ext uri="{FF2B5EF4-FFF2-40B4-BE49-F238E27FC236}">
                  <a16:creationId xmlns:a16="http://schemas.microsoft.com/office/drawing/2014/main" id="{E0CD6A5B-A8BE-DEF9-85C5-B2255FC3E0A2}"/>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 name="Google Shape;3487;p54">
              <a:extLst>
                <a:ext uri="{FF2B5EF4-FFF2-40B4-BE49-F238E27FC236}">
                  <a16:creationId xmlns:a16="http://schemas.microsoft.com/office/drawing/2014/main" id="{D2636DBB-ABBC-8F7E-2F70-8292C365CC1F}"/>
                </a:ext>
              </a:extLst>
            </p:cNvPr>
            <p:cNvGrpSpPr/>
            <p:nvPr/>
          </p:nvGrpSpPr>
          <p:grpSpPr>
            <a:xfrm>
              <a:off x="3173850" y="3779426"/>
              <a:ext cx="145679" cy="70048"/>
              <a:chOff x="3173850" y="3779426"/>
              <a:chExt cx="145679" cy="70048"/>
            </a:xfrm>
          </p:grpSpPr>
          <p:cxnSp>
            <p:nvCxnSpPr>
              <p:cNvPr id="16" name="Google Shape;3488;p54">
                <a:extLst>
                  <a:ext uri="{FF2B5EF4-FFF2-40B4-BE49-F238E27FC236}">
                    <a16:creationId xmlns:a16="http://schemas.microsoft.com/office/drawing/2014/main" id="{9B8F122D-DD73-6E45-28E5-B56168C3CDB2}"/>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17" name="Google Shape;3489;p54">
                <a:extLst>
                  <a:ext uri="{FF2B5EF4-FFF2-40B4-BE49-F238E27FC236}">
                    <a16:creationId xmlns:a16="http://schemas.microsoft.com/office/drawing/2014/main" id="{861C8B39-1167-51B9-75FE-425C3D461305}"/>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3490;p54">
              <a:extLst>
                <a:ext uri="{FF2B5EF4-FFF2-40B4-BE49-F238E27FC236}">
                  <a16:creationId xmlns:a16="http://schemas.microsoft.com/office/drawing/2014/main" id="{FBA70840-14A0-6B74-9804-4BD58B626709}"/>
                </a:ext>
              </a:extLst>
            </p:cNvPr>
            <p:cNvGrpSpPr/>
            <p:nvPr/>
          </p:nvGrpSpPr>
          <p:grpSpPr>
            <a:xfrm>
              <a:off x="2183288" y="4139483"/>
              <a:ext cx="145133" cy="70048"/>
              <a:chOff x="2183288" y="4139483"/>
              <a:chExt cx="145133" cy="70048"/>
            </a:xfrm>
          </p:grpSpPr>
          <p:cxnSp>
            <p:nvCxnSpPr>
              <p:cNvPr id="14" name="Google Shape;3491;p54">
                <a:extLst>
                  <a:ext uri="{FF2B5EF4-FFF2-40B4-BE49-F238E27FC236}">
                    <a16:creationId xmlns:a16="http://schemas.microsoft.com/office/drawing/2014/main" id="{7F85F93F-63B9-A82D-83F0-D1019A7144C5}"/>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15" name="Google Shape;3492;p54">
                <a:extLst>
                  <a:ext uri="{FF2B5EF4-FFF2-40B4-BE49-F238E27FC236}">
                    <a16:creationId xmlns:a16="http://schemas.microsoft.com/office/drawing/2014/main" id="{DDE0EB81-2DC4-4577-AD48-5BD8F538E11A}"/>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493;p54">
              <a:extLst>
                <a:ext uri="{FF2B5EF4-FFF2-40B4-BE49-F238E27FC236}">
                  <a16:creationId xmlns:a16="http://schemas.microsoft.com/office/drawing/2014/main" id="{905AEF76-5C1E-F5A1-1B79-551B94605941}"/>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3494;p54">
              <a:extLst>
                <a:ext uri="{FF2B5EF4-FFF2-40B4-BE49-F238E27FC236}">
                  <a16:creationId xmlns:a16="http://schemas.microsoft.com/office/drawing/2014/main" id="{4AB472FF-05CF-5EBF-F40E-69954703017E}"/>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11" name="Google Shape;3495;p54">
              <a:extLst>
                <a:ext uri="{FF2B5EF4-FFF2-40B4-BE49-F238E27FC236}">
                  <a16:creationId xmlns:a16="http://schemas.microsoft.com/office/drawing/2014/main" id="{1867B6D6-4278-46A1-3C2D-6451B17621D2}"/>
                </a:ext>
              </a:extLst>
            </p:cNvPr>
            <p:cNvGrpSpPr/>
            <p:nvPr/>
          </p:nvGrpSpPr>
          <p:grpSpPr>
            <a:xfrm>
              <a:off x="2943836" y="4268886"/>
              <a:ext cx="60717" cy="122559"/>
              <a:chOff x="2943836" y="4268886"/>
              <a:chExt cx="60717" cy="122559"/>
            </a:xfrm>
          </p:grpSpPr>
          <p:sp>
            <p:nvSpPr>
              <p:cNvPr id="12" name="Google Shape;3496;p54">
                <a:extLst>
                  <a:ext uri="{FF2B5EF4-FFF2-40B4-BE49-F238E27FC236}">
                    <a16:creationId xmlns:a16="http://schemas.microsoft.com/office/drawing/2014/main" id="{659F41EB-98FA-C592-E629-4EBC93060105}"/>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3497;p54">
                <a:extLst>
                  <a:ext uri="{FF2B5EF4-FFF2-40B4-BE49-F238E27FC236}">
                    <a16:creationId xmlns:a16="http://schemas.microsoft.com/office/drawing/2014/main" id="{D90F3F9D-F5FC-F84D-D152-8BEEB9096AA1}"/>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
        <p:nvSpPr>
          <p:cNvPr id="24" name="Google Shape;402;p27">
            <a:extLst>
              <a:ext uri="{FF2B5EF4-FFF2-40B4-BE49-F238E27FC236}">
                <a16:creationId xmlns:a16="http://schemas.microsoft.com/office/drawing/2014/main" id="{8DA62730-6E05-A75D-EC9F-DD962E42F5E9}"/>
              </a:ext>
            </a:extLst>
          </p:cNvPr>
          <p:cNvSpPr txBox="1">
            <a:spLocks/>
          </p:cNvSpPr>
          <p:nvPr/>
        </p:nvSpPr>
        <p:spPr>
          <a:xfrm>
            <a:off x="1192208" y="204474"/>
            <a:ext cx="1754282" cy="3739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latin typeface="Be Vietnam Pro" pitchFamily="2" charset="0"/>
              </a:rPr>
              <a:t>KIỂM THỬ</a:t>
            </a:r>
          </a:p>
        </p:txBody>
      </p:sp>
      <p:sp>
        <p:nvSpPr>
          <p:cNvPr id="26" name="Google Shape;645;p40">
            <a:extLst>
              <a:ext uri="{FF2B5EF4-FFF2-40B4-BE49-F238E27FC236}">
                <a16:creationId xmlns:a16="http://schemas.microsoft.com/office/drawing/2014/main" id="{11D66268-7C74-890D-2D17-0E466C6CD6DF}"/>
              </a:ext>
            </a:extLst>
          </p:cNvPr>
          <p:cNvSpPr txBox="1"/>
          <p:nvPr/>
        </p:nvSpPr>
        <p:spPr>
          <a:xfrm flipH="1">
            <a:off x="4131803" y="31450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Phân</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tích</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xác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định</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mục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tiêu</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phạm</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vi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endParaRPr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27" name="Google Shape;645;p40">
            <a:extLst>
              <a:ext uri="{FF2B5EF4-FFF2-40B4-BE49-F238E27FC236}">
                <a16:creationId xmlns:a16="http://schemas.microsoft.com/office/drawing/2014/main" id="{0DFFCA6E-9D37-17E9-5FBE-E3A7FB126739}"/>
              </a:ext>
            </a:extLst>
          </p:cNvPr>
          <p:cNvSpPr txBox="1"/>
          <p:nvPr/>
        </p:nvSpPr>
        <p:spPr>
          <a:xfrm flipH="1">
            <a:off x="4572000" y="1807186"/>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Xác</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định</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chức</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năng</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quan</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trọng</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cần</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ưu</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tiên</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endParaRPr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28" name="Google Shape;645;p40">
            <a:extLst>
              <a:ext uri="{FF2B5EF4-FFF2-40B4-BE49-F238E27FC236}">
                <a16:creationId xmlns:a16="http://schemas.microsoft.com/office/drawing/2014/main" id="{01B50850-0D30-2C07-A074-DF3051538B17}"/>
              </a:ext>
            </a:extLst>
          </p:cNvPr>
          <p:cNvSpPr txBox="1"/>
          <p:nvPr/>
        </p:nvSpPr>
        <p:spPr>
          <a:xfrm flipH="1">
            <a:off x="2148565" y="1732143"/>
            <a:ext cx="1880734"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Lập</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kế</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hoạch</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cũng</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như</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kịch</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bản</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cho</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chức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năng</a:t>
            </a:r>
            <a:endParaRPr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29" name="Google Shape;645;p40">
            <a:extLst>
              <a:ext uri="{FF2B5EF4-FFF2-40B4-BE49-F238E27FC236}">
                <a16:creationId xmlns:a16="http://schemas.microsoft.com/office/drawing/2014/main" id="{188369D0-C675-B467-9935-E3BD977230CF}"/>
              </a:ext>
            </a:extLst>
          </p:cNvPr>
          <p:cNvSpPr txBox="1"/>
          <p:nvPr/>
        </p:nvSpPr>
        <p:spPr>
          <a:xfrm flipH="1">
            <a:off x="2424229" y="3250230"/>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Tiến</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hành</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ghi</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nhận</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kết</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quả</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endParaRPr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30" name="Google Shape;645;p40">
            <a:extLst>
              <a:ext uri="{FF2B5EF4-FFF2-40B4-BE49-F238E27FC236}">
                <a16:creationId xmlns:a16="http://schemas.microsoft.com/office/drawing/2014/main" id="{B88A6D72-4E3E-5A37-ABFE-B69CEDB32116}"/>
              </a:ext>
            </a:extLst>
          </p:cNvPr>
          <p:cNvSpPr txBox="1"/>
          <p:nvPr/>
        </p:nvSpPr>
        <p:spPr>
          <a:xfrm flipH="1">
            <a:off x="4520318" y="3093045"/>
            <a:ext cx="1721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Đánh</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giá</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và</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chỉnh</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b="1"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sửa</a:t>
            </a:r>
            <a:r>
              <a:rPr lang="en-US" sz="1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các</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thành</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phần</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chưa</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đạt</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yêu</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cầu</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trong</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kiểm</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 </a:t>
            </a:r>
            <a:r>
              <a:rPr lang="en-US" sz="1200" dirty="0" err="1">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thử</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Tree>
    <p:extLst>
      <p:ext uri="{BB962C8B-B14F-4D97-AF65-F5344CB8AC3E}">
        <p14:creationId xmlns:p14="http://schemas.microsoft.com/office/powerpoint/2010/main" val="943942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3">
          <a:extLst>
            <a:ext uri="{FF2B5EF4-FFF2-40B4-BE49-F238E27FC236}">
              <a16:creationId xmlns:a16="http://schemas.microsoft.com/office/drawing/2014/main" id="{145D41FE-0780-9815-1927-544434771E94}"/>
            </a:ext>
          </a:extLst>
        </p:cNvPr>
        <p:cNvGrpSpPr/>
        <p:nvPr/>
      </p:nvGrpSpPr>
      <p:grpSpPr>
        <a:xfrm>
          <a:off x="0" y="0"/>
          <a:ext cx="0" cy="0"/>
          <a:chOff x="0" y="0"/>
          <a:chExt cx="0" cy="0"/>
        </a:xfrm>
      </p:grpSpPr>
      <p:sp>
        <p:nvSpPr>
          <p:cNvPr id="504" name="Google Shape;504;p34">
            <a:extLst>
              <a:ext uri="{FF2B5EF4-FFF2-40B4-BE49-F238E27FC236}">
                <a16:creationId xmlns:a16="http://schemas.microsoft.com/office/drawing/2014/main" id="{9C87A503-31DD-948F-D22F-8F933A02115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 Vietnam Pro" pitchFamily="2" charset="0"/>
              </a:rPr>
              <a:t>KẾT QUẢ ĐẠT ĐƯỢC</a:t>
            </a:r>
            <a:endParaRPr dirty="0">
              <a:latin typeface="Be Vietnam Pro" pitchFamily="2" charset="0"/>
            </a:endParaRPr>
          </a:p>
        </p:txBody>
      </p:sp>
      <p:sp>
        <p:nvSpPr>
          <p:cNvPr id="505" name="Google Shape;505;p34">
            <a:extLst>
              <a:ext uri="{FF2B5EF4-FFF2-40B4-BE49-F238E27FC236}">
                <a16:creationId xmlns:a16="http://schemas.microsoft.com/office/drawing/2014/main" id="{62B0E037-6FAE-DA45-C9EF-E9B5E4D9DE7F}"/>
              </a:ext>
            </a:extLst>
          </p:cNvPr>
          <p:cNvSpPr txBox="1">
            <a:spLocks noGrp="1"/>
          </p:cNvSpPr>
          <p:nvPr>
            <p:ph type="subTitle" idx="1"/>
          </p:nvPr>
        </p:nvSpPr>
        <p:spPr>
          <a:xfrm>
            <a:off x="721950" y="1978501"/>
            <a:ext cx="253179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Condensed" panose="00000506000000000000" pitchFamily="2" charset="0"/>
              </a:rPr>
              <a:t>N</a:t>
            </a:r>
            <a:r>
              <a:rPr lang="vi-VN" dirty="0" err="1">
                <a:latin typeface="Barlow Condensed" panose="00000506000000000000" pitchFamily="2" charset="0"/>
              </a:rPr>
              <a:t>ắm</a:t>
            </a:r>
            <a:r>
              <a:rPr lang="vi-VN" dirty="0">
                <a:latin typeface="Barlow Condensed" panose="00000506000000000000" pitchFamily="2" charset="0"/>
              </a:rPr>
              <a:t> được các bước trong việc xây dựng UI với </a:t>
            </a:r>
            <a:r>
              <a:rPr lang="vi-VN" dirty="0" err="1">
                <a:latin typeface="Barlow Condensed" panose="00000506000000000000" pitchFamily="2" charset="0"/>
              </a:rPr>
              <a:t>framework</a:t>
            </a:r>
            <a:r>
              <a:rPr lang="vi-VN" dirty="0">
                <a:latin typeface="Barlow Condensed" panose="00000506000000000000" pitchFamily="2" charset="0"/>
              </a:rPr>
              <a:t> Next.js và </a:t>
            </a:r>
            <a:r>
              <a:rPr lang="vi-VN" dirty="0" err="1">
                <a:latin typeface="Barlow Condensed" panose="00000506000000000000" pitchFamily="2" charset="0"/>
              </a:rPr>
              <a:t>Angular</a:t>
            </a:r>
            <a:r>
              <a:rPr lang="vi-VN" dirty="0">
                <a:latin typeface="Barlow Condensed" panose="00000506000000000000" pitchFamily="2" charset="0"/>
              </a:rPr>
              <a:t>, phân tách các thành phần giao diện</a:t>
            </a:r>
            <a:r>
              <a:rPr lang="en-US" dirty="0">
                <a:latin typeface="Barlow Condensed" panose="00000506000000000000" pitchFamily="2" charset="0"/>
              </a:rPr>
              <a:t>, </a:t>
            </a:r>
            <a:r>
              <a:rPr lang="en-US" dirty="0" err="1">
                <a:latin typeface="Barlow Condensed" panose="00000506000000000000" pitchFamily="2" charset="0"/>
              </a:rPr>
              <a:t>xử</a:t>
            </a:r>
            <a:r>
              <a:rPr lang="en-US" dirty="0">
                <a:latin typeface="Barlow Condensed" panose="00000506000000000000" pitchFamily="2" charset="0"/>
              </a:rPr>
              <a:t> </a:t>
            </a:r>
            <a:r>
              <a:rPr lang="en-US" dirty="0" err="1">
                <a:latin typeface="Barlow Condensed" panose="00000506000000000000" pitchFamily="2" charset="0"/>
              </a:rPr>
              <a:t>lý</a:t>
            </a:r>
            <a:r>
              <a:rPr lang="en-US" dirty="0">
                <a:latin typeface="Barlow Condensed" panose="00000506000000000000" pitchFamily="2" charset="0"/>
              </a:rPr>
              <a:t> </a:t>
            </a:r>
            <a:r>
              <a:rPr lang="en-US" dirty="0" err="1">
                <a:latin typeface="Barlow Condensed" panose="00000506000000000000" pitchFamily="2" charset="0"/>
              </a:rPr>
              <a:t>các</a:t>
            </a:r>
            <a:r>
              <a:rPr lang="en-US" dirty="0">
                <a:latin typeface="Barlow Condensed" panose="00000506000000000000" pitchFamily="2" charset="0"/>
              </a:rPr>
              <a:t> </a:t>
            </a:r>
            <a:r>
              <a:rPr lang="en-US" dirty="0" err="1">
                <a:latin typeface="Barlow Condensed" panose="00000506000000000000" pitchFamily="2" charset="0"/>
              </a:rPr>
              <a:t>sự</a:t>
            </a:r>
            <a:r>
              <a:rPr lang="en-US" dirty="0">
                <a:latin typeface="Barlow Condensed" panose="00000506000000000000" pitchFamily="2" charset="0"/>
              </a:rPr>
              <a:t> </a:t>
            </a:r>
            <a:r>
              <a:rPr lang="en-US" dirty="0" err="1">
                <a:latin typeface="Barlow Condensed" panose="00000506000000000000" pitchFamily="2" charset="0"/>
              </a:rPr>
              <a:t>kiện</a:t>
            </a:r>
            <a:r>
              <a:rPr lang="en-US" dirty="0">
                <a:latin typeface="Barlow Condensed" panose="00000506000000000000" pitchFamily="2" charset="0"/>
              </a:rPr>
              <a:t> </a:t>
            </a:r>
            <a:r>
              <a:rPr lang="en-US" dirty="0" err="1">
                <a:latin typeface="Barlow Condensed" panose="00000506000000000000" pitchFamily="2" charset="0"/>
              </a:rPr>
              <a:t>và</a:t>
            </a:r>
            <a:r>
              <a:rPr lang="en-US" dirty="0">
                <a:latin typeface="Barlow Condensed" panose="00000506000000000000" pitchFamily="2" charset="0"/>
              </a:rPr>
              <a:t> </a:t>
            </a:r>
            <a:r>
              <a:rPr lang="en-US" dirty="0" err="1">
                <a:latin typeface="Barlow Condensed" panose="00000506000000000000" pitchFamily="2" charset="0"/>
              </a:rPr>
              <a:t>xây</a:t>
            </a:r>
            <a:r>
              <a:rPr lang="en-US" dirty="0">
                <a:latin typeface="Barlow Condensed" panose="00000506000000000000" pitchFamily="2" charset="0"/>
              </a:rPr>
              <a:t> </a:t>
            </a:r>
            <a:r>
              <a:rPr lang="en-US" dirty="0" err="1">
                <a:latin typeface="Barlow Condensed" panose="00000506000000000000" pitchFamily="2" charset="0"/>
              </a:rPr>
              <a:t>dựng</a:t>
            </a:r>
            <a:r>
              <a:rPr lang="en-US" dirty="0">
                <a:latin typeface="Barlow Condensed" panose="00000506000000000000" pitchFamily="2" charset="0"/>
              </a:rPr>
              <a:t> </a:t>
            </a:r>
            <a:r>
              <a:rPr lang="en-US" dirty="0" err="1">
                <a:latin typeface="Barlow Condensed" panose="00000506000000000000" pitchFamily="2" charset="0"/>
              </a:rPr>
              <a:t>giao</a:t>
            </a:r>
            <a:r>
              <a:rPr lang="en-US" dirty="0">
                <a:latin typeface="Barlow Condensed" panose="00000506000000000000" pitchFamily="2" charset="0"/>
              </a:rPr>
              <a:t> </a:t>
            </a:r>
            <a:r>
              <a:rPr lang="en-US" dirty="0" err="1">
                <a:latin typeface="Barlow Condensed" panose="00000506000000000000" pitchFamily="2" charset="0"/>
              </a:rPr>
              <a:t>diện</a:t>
            </a:r>
            <a:r>
              <a:rPr lang="en-US" dirty="0">
                <a:latin typeface="Barlow Condensed" panose="00000506000000000000" pitchFamily="2" charset="0"/>
              </a:rPr>
              <a:t> </a:t>
            </a:r>
            <a:r>
              <a:rPr lang="en-US" dirty="0" err="1">
                <a:latin typeface="Barlow Condensed" panose="00000506000000000000" pitchFamily="2" charset="0"/>
              </a:rPr>
              <a:t>đáp</a:t>
            </a:r>
            <a:r>
              <a:rPr lang="en-US" dirty="0">
                <a:latin typeface="Barlow Condensed" panose="00000506000000000000" pitchFamily="2" charset="0"/>
              </a:rPr>
              <a:t> </a:t>
            </a:r>
            <a:r>
              <a:rPr lang="en-US" dirty="0" err="1">
                <a:latin typeface="Barlow Condensed" panose="00000506000000000000" pitchFamily="2" charset="0"/>
              </a:rPr>
              <a:t>ứng</a:t>
            </a:r>
            <a:r>
              <a:rPr lang="en-US" dirty="0">
                <a:latin typeface="Barlow Condensed" panose="00000506000000000000" pitchFamily="2" charset="0"/>
              </a:rPr>
              <a:t> </a:t>
            </a:r>
            <a:r>
              <a:rPr lang="en-US" dirty="0" err="1">
                <a:latin typeface="Barlow Condensed" panose="00000506000000000000" pitchFamily="2" charset="0"/>
              </a:rPr>
              <a:t>mọi</a:t>
            </a:r>
            <a:r>
              <a:rPr lang="en-US" dirty="0">
                <a:latin typeface="Barlow Condensed" panose="00000506000000000000" pitchFamily="2" charset="0"/>
              </a:rPr>
              <a:t> </a:t>
            </a:r>
            <a:r>
              <a:rPr lang="en-US" dirty="0" err="1">
                <a:latin typeface="Barlow Condensed" panose="00000506000000000000" pitchFamily="2" charset="0"/>
              </a:rPr>
              <a:t>thiết</a:t>
            </a:r>
            <a:r>
              <a:rPr lang="en-US" dirty="0">
                <a:latin typeface="Barlow Condensed" panose="00000506000000000000" pitchFamily="2" charset="0"/>
              </a:rPr>
              <a:t> </a:t>
            </a:r>
            <a:r>
              <a:rPr lang="en-US" dirty="0" err="1">
                <a:latin typeface="Barlow Condensed" panose="00000506000000000000" pitchFamily="2" charset="0"/>
              </a:rPr>
              <a:t>bị</a:t>
            </a:r>
            <a:r>
              <a:rPr lang="en-US" dirty="0">
                <a:latin typeface="Barlow Condensed" panose="00000506000000000000" pitchFamily="2" charset="0"/>
              </a:rPr>
              <a:t>.</a:t>
            </a:r>
            <a:endParaRPr dirty="0">
              <a:latin typeface="Barlow Condensed" panose="00000506000000000000" pitchFamily="2" charset="0"/>
            </a:endParaRPr>
          </a:p>
        </p:txBody>
      </p:sp>
      <p:sp>
        <p:nvSpPr>
          <p:cNvPr id="506" name="Google Shape;506;p34">
            <a:extLst>
              <a:ext uri="{FF2B5EF4-FFF2-40B4-BE49-F238E27FC236}">
                <a16:creationId xmlns:a16="http://schemas.microsoft.com/office/drawing/2014/main" id="{8AE5201A-E3C6-307B-0183-47A05A93DFE6}"/>
              </a:ext>
            </a:extLst>
          </p:cNvPr>
          <p:cNvSpPr txBox="1">
            <a:spLocks noGrp="1"/>
          </p:cNvSpPr>
          <p:nvPr>
            <p:ph type="subTitle" idx="2"/>
          </p:nvPr>
        </p:nvSpPr>
        <p:spPr>
          <a:xfrm>
            <a:off x="3420900" y="1978509"/>
            <a:ext cx="253179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Barlow Condensed" panose="00000506000000000000" pitchFamily="2" charset="0"/>
              </a:rPr>
              <a:t>Học được cách xây dựng, phân tách các lớp cho một </a:t>
            </a:r>
            <a:r>
              <a:rPr lang="vi-VN" dirty="0" err="1">
                <a:latin typeface="Barlow Condensed" panose="00000506000000000000" pitchFamily="2" charset="0"/>
              </a:rPr>
              <a:t>api</a:t>
            </a:r>
            <a:r>
              <a:rPr lang="vi-VN" dirty="0">
                <a:latin typeface="Barlow Condensed" panose="00000506000000000000" pitchFamily="2" charset="0"/>
              </a:rPr>
              <a:t> viết bằng </a:t>
            </a:r>
            <a:r>
              <a:rPr lang="vi-VN" dirty="0" err="1">
                <a:latin typeface="Barlow Condensed" panose="00000506000000000000" pitchFamily="2" charset="0"/>
              </a:rPr>
              <a:t>Spring</a:t>
            </a:r>
            <a:r>
              <a:rPr lang="vi-VN" dirty="0">
                <a:latin typeface="Barlow Condensed" panose="00000506000000000000" pitchFamily="2" charset="0"/>
              </a:rPr>
              <a:t> </a:t>
            </a:r>
            <a:r>
              <a:rPr lang="vi-VN" dirty="0" err="1">
                <a:latin typeface="Barlow Condensed" panose="00000506000000000000" pitchFamily="2" charset="0"/>
              </a:rPr>
              <a:t>boot</a:t>
            </a:r>
            <a:r>
              <a:rPr lang="vi-VN" dirty="0">
                <a:latin typeface="Barlow Condensed" panose="00000506000000000000" pitchFamily="2" charset="0"/>
              </a:rPr>
              <a:t>. Ngoài ra còn hiểu thêm về </a:t>
            </a:r>
            <a:r>
              <a:rPr lang="en-US" dirty="0">
                <a:latin typeface="Barlow Condensed" panose="00000506000000000000" pitchFamily="2" charset="0"/>
              </a:rPr>
              <a:t> </a:t>
            </a:r>
            <a:r>
              <a:rPr lang="en-US" dirty="0" err="1">
                <a:latin typeface="Barlow Condensed" panose="00000506000000000000" pitchFamily="2" charset="0"/>
              </a:rPr>
              <a:t>cách</a:t>
            </a:r>
            <a:r>
              <a:rPr lang="en-US" dirty="0">
                <a:latin typeface="Barlow Condensed" panose="00000506000000000000" pitchFamily="2" charset="0"/>
              </a:rPr>
              <a:t> </a:t>
            </a:r>
            <a:r>
              <a:rPr lang="vi-VN" dirty="0">
                <a:latin typeface="Barlow Condensed" panose="00000506000000000000" pitchFamily="2" charset="0"/>
              </a:rPr>
              <a:t>bảo mật cho ứng dụng bằng </a:t>
            </a:r>
            <a:r>
              <a:rPr lang="vi-VN" dirty="0" err="1">
                <a:latin typeface="Barlow Condensed" panose="00000506000000000000" pitchFamily="2" charset="0"/>
              </a:rPr>
              <a:t>Spring</a:t>
            </a:r>
            <a:r>
              <a:rPr lang="vi-VN" dirty="0">
                <a:latin typeface="Barlow Condensed" panose="00000506000000000000" pitchFamily="2" charset="0"/>
              </a:rPr>
              <a:t> </a:t>
            </a:r>
            <a:r>
              <a:rPr lang="vi-VN" dirty="0" err="1">
                <a:latin typeface="Barlow Condensed" panose="00000506000000000000" pitchFamily="2" charset="0"/>
              </a:rPr>
              <a:t>Security</a:t>
            </a:r>
            <a:r>
              <a:rPr lang="vi-VN" dirty="0">
                <a:latin typeface="Barlow Condensed" panose="00000506000000000000" pitchFamily="2" charset="0"/>
              </a:rPr>
              <a:t> với JWT.</a:t>
            </a:r>
            <a:endParaRPr dirty="0">
              <a:latin typeface="Barlow Condensed" panose="00000506000000000000" pitchFamily="2" charset="0"/>
            </a:endParaRPr>
          </a:p>
        </p:txBody>
      </p:sp>
      <p:sp>
        <p:nvSpPr>
          <p:cNvPr id="507" name="Google Shape;507;p34">
            <a:extLst>
              <a:ext uri="{FF2B5EF4-FFF2-40B4-BE49-F238E27FC236}">
                <a16:creationId xmlns:a16="http://schemas.microsoft.com/office/drawing/2014/main" id="{7BEDB52A-F7D4-A3AC-2C54-34671F6A8129}"/>
              </a:ext>
            </a:extLst>
          </p:cNvPr>
          <p:cNvSpPr txBox="1">
            <a:spLocks noGrp="1"/>
          </p:cNvSpPr>
          <p:nvPr>
            <p:ph type="subTitle" idx="3"/>
          </p:nvPr>
        </p:nvSpPr>
        <p:spPr>
          <a:xfrm>
            <a:off x="723900" y="3908960"/>
            <a:ext cx="229830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Barlow Condensed" panose="00000506000000000000" pitchFamily="2" charset="0"/>
              </a:rPr>
              <a:t>Nâng</a:t>
            </a:r>
            <a:r>
              <a:rPr lang="en-US" dirty="0">
                <a:latin typeface="Barlow Condensed" panose="00000506000000000000" pitchFamily="2" charset="0"/>
              </a:rPr>
              <a:t> </a:t>
            </a:r>
            <a:r>
              <a:rPr lang="en-US" dirty="0" err="1">
                <a:latin typeface="Barlow Condensed" panose="00000506000000000000" pitchFamily="2" charset="0"/>
              </a:rPr>
              <a:t>cao</a:t>
            </a:r>
            <a:r>
              <a:rPr lang="en-US" dirty="0">
                <a:latin typeface="Barlow Condensed" panose="00000506000000000000" pitchFamily="2" charset="0"/>
              </a:rPr>
              <a:t> </a:t>
            </a:r>
            <a:r>
              <a:rPr lang="en-US" dirty="0" err="1">
                <a:latin typeface="Barlow Condensed" panose="00000506000000000000" pitchFamily="2" charset="0"/>
              </a:rPr>
              <a:t>kỹ</a:t>
            </a:r>
            <a:r>
              <a:rPr lang="en-US" dirty="0">
                <a:latin typeface="Barlow Condensed" panose="00000506000000000000" pitchFamily="2" charset="0"/>
              </a:rPr>
              <a:t> </a:t>
            </a:r>
            <a:r>
              <a:rPr lang="en-US" dirty="0" err="1">
                <a:latin typeface="Barlow Condensed" panose="00000506000000000000" pitchFamily="2" charset="0"/>
              </a:rPr>
              <a:t>năng</a:t>
            </a:r>
            <a:r>
              <a:rPr lang="en-US" dirty="0">
                <a:latin typeface="Barlow Condensed" panose="00000506000000000000" pitchFamily="2" charset="0"/>
              </a:rPr>
              <a:t> </a:t>
            </a:r>
            <a:r>
              <a:rPr lang="en-US" dirty="0" err="1">
                <a:latin typeface="Barlow Condensed" panose="00000506000000000000" pitchFamily="2" charset="0"/>
              </a:rPr>
              <a:t>quản</a:t>
            </a:r>
            <a:r>
              <a:rPr lang="en-US" dirty="0">
                <a:latin typeface="Barlow Condensed" panose="00000506000000000000" pitchFamily="2" charset="0"/>
              </a:rPr>
              <a:t> </a:t>
            </a:r>
            <a:r>
              <a:rPr lang="en-US" dirty="0" err="1">
                <a:latin typeface="Barlow Condensed" panose="00000506000000000000" pitchFamily="2" charset="0"/>
              </a:rPr>
              <a:t>lý</a:t>
            </a:r>
            <a:r>
              <a:rPr lang="en-US" dirty="0">
                <a:latin typeface="Barlow Condensed" panose="00000506000000000000" pitchFamily="2" charset="0"/>
              </a:rPr>
              <a:t> </a:t>
            </a:r>
            <a:r>
              <a:rPr lang="en-US" dirty="0" err="1">
                <a:latin typeface="Barlow Condensed" panose="00000506000000000000" pitchFamily="2" charset="0"/>
              </a:rPr>
              <a:t>thời</a:t>
            </a:r>
            <a:r>
              <a:rPr lang="en-US" dirty="0">
                <a:latin typeface="Barlow Condensed" panose="00000506000000000000" pitchFamily="2" charset="0"/>
              </a:rPr>
              <a:t> </a:t>
            </a:r>
            <a:r>
              <a:rPr lang="en-US" dirty="0" err="1">
                <a:latin typeface="Barlow Condensed" panose="00000506000000000000" pitchFamily="2" charset="0"/>
              </a:rPr>
              <a:t>gian</a:t>
            </a:r>
            <a:endParaRPr dirty="0">
              <a:latin typeface="Barlow Condensed" panose="00000506000000000000" pitchFamily="2" charset="0"/>
            </a:endParaRPr>
          </a:p>
        </p:txBody>
      </p:sp>
      <p:sp>
        <p:nvSpPr>
          <p:cNvPr id="508" name="Google Shape;508;p34">
            <a:extLst>
              <a:ext uri="{FF2B5EF4-FFF2-40B4-BE49-F238E27FC236}">
                <a16:creationId xmlns:a16="http://schemas.microsoft.com/office/drawing/2014/main" id="{26B5C6B8-5209-F532-8F57-2EDD32F7C70C}"/>
              </a:ext>
            </a:extLst>
          </p:cNvPr>
          <p:cNvSpPr txBox="1">
            <a:spLocks noGrp="1"/>
          </p:cNvSpPr>
          <p:nvPr>
            <p:ph type="subTitle" idx="4"/>
          </p:nvPr>
        </p:nvSpPr>
        <p:spPr>
          <a:xfrm>
            <a:off x="3422850" y="3771800"/>
            <a:ext cx="229830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Barlow Condensed" panose="00000506000000000000" pitchFamily="2" charset="0"/>
              </a:rPr>
              <a:t>Tiếp</a:t>
            </a:r>
            <a:r>
              <a:rPr lang="en-US" dirty="0">
                <a:latin typeface="Barlow Condensed" panose="00000506000000000000" pitchFamily="2" charset="0"/>
              </a:rPr>
              <a:t> </a:t>
            </a:r>
            <a:r>
              <a:rPr lang="en-US" dirty="0" err="1">
                <a:latin typeface="Barlow Condensed" panose="00000506000000000000" pitchFamily="2" charset="0"/>
              </a:rPr>
              <a:t>xúc</a:t>
            </a:r>
            <a:r>
              <a:rPr lang="en-US" dirty="0">
                <a:latin typeface="Barlow Condensed" panose="00000506000000000000" pitchFamily="2" charset="0"/>
              </a:rPr>
              <a:t> </a:t>
            </a:r>
            <a:r>
              <a:rPr lang="en-US" dirty="0" err="1">
                <a:latin typeface="Barlow Condensed" panose="00000506000000000000" pitchFamily="2" charset="0"/>
              </a:rPr>
              <a:t>thực</a:t>
            </a:r>
            <a:r>
              <a:rPr lang="en-US" dirty="0">
                <a:latin typeface="Barlow Condensed" panose="00000506000000000000" pitchFamily="2" charset="0"/>
              </a:rPr>
              <a:t> </a:t>
            </a:r>
            <a:r>
              <a:rPr lang="en-US" dirty="0" err="1">
                <a:latin typeface="Barlow Condensed" panose="00000506000000000000" pitchFamily="2" charset="0"/>
              </a:rPr>
              <a:t>tế</a:t>
            </a:r>
            <a:r>
              <a:rPr lang="en-US" dirty="0">
                <a:latin typeface="Barlow Condensed" panose="00000506000000000000" pitchFamily="2" charset="0"/>
              </a:rPr>
              <a:t> </a:t>
            </a:r>
            <a:r>
              <a:rPr lang="en-US" dirty="0" err="1">
                <a:latin typeface="Barlow Condensed" panose="00000506000000000000" pitchFamily="2" charset="0"/>
              </a:rPr>
              <a:t>với</a:t>
            </a:r>
            <a:r>
              <a:rPr lang="en-US" dirty="0">
                <a:latin typeface="Barlow Condensed" panose="00000506000000000000" pitchFamily="2" charset="0"/>
              </a:rPr>
              <a:t> </a:t>
            </a:r>
            <a:r>
              <a:rPr lang="en-US" dirty="0" err="1">
                <a:latin typeface="Barlow Condensed" panose="00000506000000000000" pitchFamily="2" charset="0"/>
              </a:rPr>
              <a:t>quá</a:t>
            </a:r>
            <a:r>
              <a:rPr lang="en-US" dirty="0">
                <a:latin typeface="Barlow Condensed" panose="00000506000000000000" pitchFamily="2" charset="0"/>
              </a:rPr>
              <a:t> </a:t>
            </a:r>
            <a:r>
              <a:rPr lang="en-US" dirty="0" err="1">
                <a:latin typeface="Barlow Condensed" panose="00000506000000000000" pitchFamily="2" charset="0"/>
              </a:rPr>
              <a:t>trình</a:t>
            </a:r>
            <a:r>
              <a:rPr lang="en-US" dirty="0">
                <a:latin typeface="Barlow Condensed" panose="00000506000000000000" pitchFamily="2" charset="0"/>
              </a:rPr>
              <a:t> </a:t>
            </a:r>
            <a:r>
              <a:rPr lang="en-US" dirty="0" err="1">
                <a:latin typeface="Barlow Condensed" panose="00000506000000000000" pitchFamily="2" charset="0"/>
              </a:rPr>
              <a:t>mua</a:t>
            </a:r>
            <a:r>
              <a:rPr lang="en-US" dirty="0">
                <a:latin typeface="Barlow Condensed" panose="00000506000000000000" pitchFamily="2" charset="0"/>
              </a:rPr>
              <a:t> </a:t>
            </a:r>
            <a:r>
              <a:rPr lang="en-US" dirty="0" err="1">
                <a:latin typeface="Barlow Condensed" panose="00000506000000000000" pitchFamily="2" charset="0"/>
              </a:rPr>
              <a:t>bán</a:t>
            </a:r>
            <a:r>
              <a:rPr lang="en-US" dirty="0">
                <a:latin typeface="Barlow Condensed" panose="00000506000000000000" pitchFamily="2" charset="0"/>
              </a:rPr>
              <a:t> </a:t>
            </a:r>
            <a:r>
              <a:rPr lang="en-US" dirty="0" err="1">
                <a:latin typeface="Barlow Condensed" panose="00000506000000000000" pitchFamily="2" charset="0"/>
              </a:rPr>
              <a:t>vé</a:t>
            </a:r>
            <a:r>
              <a:rPr lang="en-US" dirty="0">
                <a:latin typeface="Barlow Condensed" panose="00000506000000000000" pitchFamily="2" charset="0"/>
              </a:rPr>
              <a:t> </a:t>
            </a:r>
            <a:r>
              <a:rPr lang="en-US" dirty="0" err="1">
                <a:latin typeface="Barlow Condensed" panose="00000506000000000000" pitchFamily="2" charset="0"/>
              </a:rPr>
              <a:t>xem</a:t>
            </a:r>
            <a:r>
              <a:rPr lang="en-US" dirty="0">
                <a:latin typeface="Barlow Condensed" panose="00000506000000000000" pitchFamily="2" charset="0"/>
              </a:rPr>
              <a:t> </a:t>
            </a:r>
            <a:r>
              <a:rPr lang="en-US" dirty="0" err="1">
                <a:latin typeface="Barlow Condensed" panose="00000506000000000000" pitchFamily="2" charset="0"/>
              </a:rPr>
              <a:t>phim</a:t>
            </a:r>
            <a:r>
              <a:rPr lang="en-US" dirty="0">
                <a:latin typeface="Barlow Condensed" panose="00000506000000000000" pitchFamily="2" charset="0"/>
              </a:rPr>
              <a:t> </a:t>
            </a:r>
            <a:r>
              <a:rPr lang="en-US" dirty="0" err="1">
                <a:latin typeface="Barlow Condensed" panose="00000506000000000000" pitchFamily="2" charset="0"/>
              </a:rPr>
              <a:t>trực</a:t>
            </a:r>
            <a:r>
              <a:rPr lang="en-US" dirty="0">
                <a:latin typeface="Barlow Condensed" panose="00000506000000000000" pitchFamily="2" charset="0"/>
              </a:rPr>
              <a:t> </a:t>
            </a:r>
            <a:r>
              <a:rPr lang="en-US" dirty="0" err="1">
                <a:latin typeface="Barlow Condensed" panose="00000506000000000000" pitchFamily="2" charset="0"/>
              </a:rPr>
              <a:t>tuyến</a:t>
            </a:r>
            <a:r>
              <a:rPr lang="en-US" dirty="0">
                <a:latin typeface="Barlow Condensed" panose="00000506000000000000" pitchFamily="2" charset="0"/>
              </a:rPr>
              <a:t>, bao </a:t>
            </a:r>
            <a:r>
              <a:rPr lang="en-US" dirty="0" err="1">
                <a:latin typeface="Barlow Condensed" panose="00000506000000000000" pitchFamily="2" charset="0"/>
              </a:rPr>
              <a:t>gồm</a:t>
            </a:r>
            <a:r>
              <a:rPr lang="en-US" dirty="0">
                <a:latin typeface="Barlow Condensed" panose="00000506000000000000" pitchFamily="2" charset="0"/>
              </a:rPr>
              <a:t> </a:t>
            </a:r>
            <a:r>
              <a:rPr lang="en-US" dirty="0" err="1">
                <a:latin typeface="Barlow Condensed" panose="00000506000000000000" pitchFamily="2" charset="0"/>
              </a:rPr>
              <a:t>việc</a:t>
            </a:r>
            <a:r>
              <a:rPr lang="en-US" dirty="0">
                <a:latin typeface="Barlow Condensed" panose="00000506000000000000" pitchFamily="2" charset="0"/>
              </a:rPr>
              <a:t> </a:t>
            </a:r>
            <a:r>
              <a:rPr lang="en-US" dirty="0" err="1">
                <a:latin typeface="Barlow Condensed" panose="00000506000000000000" pitchFamily="2" charset="0"/>
              </a:rPr>
              <a:t>xử</a:t>
            </a:r>
            <a:r>
              <a:rPr lang="en-US" dirty="0">
                <a:latin typeface="Barlow Condensed" panose="00000506000000000000" pitchFamily="2" charset="0"/>
              </a:rPr>
              <a:t> </a:t>
            </a:r>
            <a:r>
              <a:rPr lang="en-US" dirty="0" err="1">
                <a:latin typeface="Barlow Condensed" panose="00000506000000000000" pitchFamily="2" charset="0"/>
              </a:rPr>
              <a:t>lý</a:t>
            </a:r>
            <a:r>
              <a:rPr lang="en-US" dirty="0">
                <a:latin typeface="Barlow Condensed" panose="00000506000000000000" pitchFamily="2" charset="0"/>
              </a:rPr>
              <a:t> </a:t>
            </a:r>
            <a:r>
              <a:rPr lang="en-US" dirty="0" err="1">
                <a:latin typeface="Barlow Condensed" panose="00000506000000000000" pitchFamily="2" charset="0"/>
              </a:rPr>
              <a:t>các</a:t>
            </a:r>
            <a:r>
              <a:rPr lang="en-US" dirty="0">
                <a:latin typeface="Barlow Condensed" panose="00000506000000000000" pitchFamily="2" charset="0"/>
              </a:rPr>
              <a:t> </a:t>
            </a:r>
            <a:r>
              <a:rPr lang="en-US" dirty="0" err="1">
                <a:latin typeface="Barlow Condensed" panose="00000506000000000000" pitchFamily="2" charset="0"/>
              </a:rPr>
              <a:t>thông</a:t>
            </a:r>
            <a:r>
              <a:rPr lang="en-US" dirty="0">
                <a:latin typeface="Barlow Condensed" panose="00000506000000000000" pitchFamily="2" charset="0"/>
              </a:rPr>
              <a:t> tin </a:t>
            </a:r>
            <a:r>
              <a:rPr lang="en-US" dirty="0" err="1">
                <a:latin typeface="Barlow Condensed" panose="00000506000000000000" pitchFamily="2" charset="0"/>
              </a:rPr>
              <a:t>liên</a:t>
            </a:r>
            <a:r>
              <a:rPr lang="en-US" dirty="0">
                <a:latin typeface="Barlow Condensed" panose="00000506000000000000" pitchFamily="2" charset="0"/>
              </a:rPr>
              <a:t> </a:t>
            </a:r>
            <a:r>
              <a:rPr lang="en-US" dirty="0" err="1">
                <a:latin typeface="Barlow Condensed" panose="00000506000000000000" pitchFamily="2" charset="0"/>
              </a:rPr>
              <a:t>quan</a:t>
            </a:r>
            <a:r>
              <a:rPr lang="en-US" dirty="0">
                <a:latin typeface="Barlow Condensed" panose="00000506000000000000" pitchFamily="2" charset="0"/>
              </a:rPr>
              <a:t> </a:t>
            </a:r>
            <a:r>
              <a:rPr lang="en-US" dirty="0" err="1">
                <a:latin typeface="Barlow Condensed" panose="00000506000000000000" pitchFamily="2" charset="0"/>
              </a:rPr>
              <a:t>đến</a:t>
            </a:r>
            <a:r>
              <a:rPr lang="en-US" dirty="0">
                <a:latin typeface="Barlow Condensed" panose="00000506000000000000" pitchFamily="2" charset="0"/>
              </a:rPr>
              <a:t> </a:t>
            </a:r>
            <a:r>
              <a:rPr lang="en-US" dirty="0" err="1">
                <a:latin typeface="Barlow Condensed" panose="00000506000000000000" pitchFamily="2" charset="0"/>
              </a:rPr>
              <a:t>vé</a:t>
            </a:r>
            <a:r>
              <a:rPr lang="en-US" dirty="0">
                <a:latin typeface="Barlow Condensed" panose="00000506000000000000" pitchFamily="2" charset="0"/>
              </a:rPr>
              <a:t> </a:t>
            </a:r>
            <a:r>
              <a:rPr lang="en-US" dirty="0" err="1">
                <a:latin typeface="Barlow Condensed" panose="00000506000000000000" pitchFamily="2" charset="0"/>
              </a:rPr>
              <a:t>và</a:t>
            </a:r>
            <a:r>
              <a:rPr lang="en-US" dirty="0">
                <a:latin typeface="Barlow Condensed" panose="00000506000000000000" pitchFamily="2" charset="0"/>
              </a:rPr>
              <a:t> </a:t>
            </a:r>
            <a:r>
              <a:rPr lang="en-US" dirty="0" err="1">
                <a:latin typeface="Barlow Condensed" panose="00000506000000000000" pitchFamily="2" charset="0"/>
              </a:rPr>
              <a:t>thanh</a:t>
            </a:r>
            <a:r>
              <a:rPr lang="en-US" dirty="0">
                <a:latin typeface="Barlow Condensed" panose="00000506000000000000" pitchFamily="2" charset="0"/>
              </a:rPr>
              <a:t> </a:t>
            </a:r>
            <a:r>
              <a:rPr lang="en-US" dirty="0" err="1">
                <a:latin typeface="Barlow Condensed" panose="00000506000000000000" pitchFamily="2" charset="0"/>
              </a:rPr>
              <a:t>toán</a:t>
            </a:r>
            <a:r>
              <a:rPr lang="en-US" dirty="0">
                <a:latin typeface="Barlow Condensed" panose="00000506000000000000" pitchFamily="2" charset="0"/>
              </a:rPr>
              <a:t> </a:t>
            </a:r>
            <a:r>
              <a:rPr lang="en-US" dirty="0" err="1">
                <a:latin typeface="Barlow Condensed" panose="00000506000000000000" pitchFamily="2" charset="0"/>
              </a:rPr>
              <a:t>trực</a:t>
            </a:r>
            <a:r>
              <a:rPr lang="en-US" dirty="0">
                <a:latin typeface="Barlow Condensed" panose="00000506000000000000" pitchFamily="2" charset="0"/>
              </a:rPr>
              <a:t> </a:t>
            </a:r>
            <a:r>
              <a:rPr lang="en-US" dirty="0" err="1">
                <a:latin typeface="Barlow Condensed" panose="00000506000000000000" pitchFamily="2" charset="0"/>
              </a:rPr>
              <a:t>tuyến</a:t>
            </a:r>
            <a:r>
              <a:rPr lang="en-US" dirty="0">
                <a:latin typeface="Barlow Condensed" panose="00000506000000000000" pitchFamily="2" charset="0"/>
              </a:rPr>
              <a:t> qua </a:t>
            </a:r>
            <a:r>
              <a:rPr lang="en-US" dirty="0" err="1">
                <a:latin typeface="Barlow Condensed" panose="00000506000000000000" pitchFamily="2" charset="0"/>
              </a:rPr>
              <a:t>ví</a:t>
            </a:r>
            <a:r>
              <a:rPr lang="en-US" dirty="0">
                <a:latin typeface="Barlow Condensed" panose="00000506000000000000" pitchFamily="2" charset="0"/>
              </a:rPr>
              <a:t> </a:t>
            </a:r>
            <a:r>
              <a:rPr lang="en-US" dirty="0" err="1">
                <a:latin typeface="Barlow Condensed" panose="00000506000000000000" pitchFamily="2" charset="0"/>
              </a:rPr>
              <a:t>điện</a:t>
            </a:r>
            <a:r>
              <a:rPr lang="en-US" dirty="0">
                <a:latin typeface="Barlow Condensed" panose="00000506000000000000" pitchFamily="2" charset="0"/>
              </a:rPr>
              <a:t> </a:t>
            </a:r>
            <a:r>
              <a:rPr lang="en-US" dirty="0" err="1">
                <a:latin typeface="Barlow Condensed" panose="00000506000000000000" pitchFamily="2" charset="0"/>
              </a:rPr>
              <a:t>tử</a:t>
            </a:r>
            <a:r>
              <a:rPr lang="en-US" dirty="0">
                <a:latin typeface="Barlow Condensed" panose="00000506000000000000" pitchFamily="2" charset="0"/>
              </a:rPr>
              <a:t>.</a:t>
            </a:r>
            <a:endParaRPr dirty="0">
              <a:latin typeface="Barlow Condensed" panose="00000506000000000000" pitchFamily="2" charset="0"/>
            </a:endParaRPr>
          </a:p>
        </p:txBody>
      </p:sp>
      <p:sp>
        <p:nvSpPr>
          <p:cNvPr id="509" name="Google Shape;509;p34">
            <a:extLst>
              <a:ext uri="{FF2B5EF4-FFF2-40B4-BE49-F238E27FC236}">
                <a16:creationId xmlns:a16="http://schemas.microsoft.com/office/drawing/2014/main" id="{EEDF5C57-EF24-869F-A805-6F5D8905EE9A}"/>
              </a:ext>
            </a:extLst>
          </p:cNvPr>
          <p:cNvSpPr txBox="1">
            <a:spLocks noGrp="1"/>
          </p:cNvSpPr>
          <p:nvPr>
            <p:ph type="subTitle" idx="7"/>
          </p:nvPr>
        </p:nvSpPr>
        <p:spPr>
          <a:xfrm>
            <a:off x="728238" y="1503000"/>
            <a:ext cx="2472161"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Xây dựng giao diện</a:t>
            </a:r>
            <a:endParaRPr dirty="0">
              <a:latin typeface="Be Vietnam Pro" pitchFamily="2" charset="0"/>
            </a:endParaRPr>
          </a:p>
        </p:txBody>
      </p:sp>
      <p:sp>
        <p:nvSpPr>
          <p:cNvPr id="510" name="Google Shape;510;p34">
            <a:extLst>
              <a:ext uri="{FF2B5EF4-FFF2-40B4-BE49-F238E27FC236}">
                <a16:creationId xmlns:a16="http://schemas.microsoft.com/office/drawing/2014/main" id="{00E53975-4C7E-CC61-7F2E-6D0D6510AB66}"/>
              </a:ext>
            </a:extLst>
          </p:cNvPr>
          <p:cNvSpPr txBox="1">
            <a:spLocks noGrp="1"/>
          </p:cNvSpPr>
          <p:nvPr>
            <p:ph type="subTitle" idx="8"/>
          </p:nvPr>
        </p:nvSpPr>
        <p:spPr>
          <a:xfrm>
            <a:off x="3427189" y="1503007"/>
            <a:ext cx="2516414"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Xây dựng back-end</a:t>
            </a:r>
            <a:endParaRPr dirty="0">
              <a:latin typeface="Be Vietnam Pro" pitchFamily="2" charset="0"/>
            </a:endParaRPr>
          </a:p>
        </p:txBody>
      </p:sp>
      <p:sp>
        <p:nvSpPr>
          <p:cNvPr id="511" name="Google Shape;511;p34">
            <a:extLst>
              <a:ext uri="{FF2B5EF4-FFF2-40B4-BE49-F238E27FC236}">
                <a16:creationId xmlns:a16="http://schemas.microsoft.com/office/drawing/2014/main" id="{DBF3D6CD-37EF-A911-D7BC-31EEB456A8BA}"/>
              </a:ext>
            </a:extLst>
          </p:cNvPr>
          <p:cNvSpPr txBox="1">
            <a:spLocks noGrp="1"/>
          </p:cNvSpPr>
          <p:nvPr>
            <p:ph type="subTitle" idx="9"/>
          </p:nvPr>
        </p:nvSpPr>
        <p:spPr>
          <a:xfrm>
            <a:off x="6130050" y="1503007"/>
            <a:ext cx="22857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Tích hợp</a:t>
            </a:r>
            <a:endParaRPr dirty="0">
              <a:latin typeface="Be Vietnam Pro" pitchFamily="2" charset="0"/>
            </a:endParaRPr>
          </a:p>
        </p:txBody>
      </p:sp>
      <p:sp>
        <p:nvSpPr>
          <p:cNvPr id="512" name="Google Shape;512;p34">
            <a:extLst>
              <a:ext uri="{FF2B5EF4-FFF2-40B4-BE49-F238E27FC236}">
                <a16:creationId xmlns:a16="http://schemas.microsoft.com/office/drawing/2014/main" id="{66EF89DF-7B3E-EBDF-A6BE-876444F1F8F7}"/>
              </a:ext>
            </a:extLst>
          </p:cNvPr>
          <p:cNvSpPr txBox="1">
            <a:spLocks noGrp="1"/>
          </p:cNvSpPr>
          <p:nvPr>
            <p:ph type="subTitle" idx="5"/>
          </p:nvPr>
        </p:nvSpPr>
        <p:spPr>
          <a:xfrm>
            <a:off x="6123761" y="1978509"/>
            <a:ext cx="2293939" cy="832200"/>
          </a:xfrm>
          <a:prstGeom prst="rect">
            <a:avLst/>
          </a:prstGeom>
        </p:spPr>
        <p:txBody>
          <a:bodyPr spcFirstLastPara="1" wrap="square" lIns="91425" tIns="91425" rIns="91425" bIns="91425" anchor="t" anchorCtr="0">
            <a:noAutofit/>
          </a:bodyPr>
          <a:lstStyle/>
          <a:p>
            <a:pPr marL="0" lvl="0" indent="0">
              <a:lnSpc>
                <a:spcPct val="115000"/>
              </a:lnSpc>
              <a:spcAft>
                <a:spcPts val="800"/>
              </a:spcAft>
            </a:pP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Biết</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cách</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tích</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hợp</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giữa</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hai</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thành</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phần</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Front-end (Next.js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và</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Angular)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và</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Back-end (Spring boot)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một</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cách</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liền</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 </a:t>
            </a:r>
            <a:r>
              <a:rPr lang="en-US" kern="100" dirty="0" err="1">
                <a:effectLst/>
                <a:latin typeface="Barlow Condensed" panose="00000506000000000000" pitchFamily="2" charset="0"/>
                <a:ea typeface="Yu Gothic" panose="020B0400000000000000" pitchFamily="34" charset="-128"/>
                <a:cs typeface="Times New Roman" panose="02020603050405020304" pitchFamily="18" charset="0"/>
              </a:rPr>
              <a:t>mạch</a:t>
            </a:r>
            <a:r>
              <a:rPr lang="en-US" kern="100" dirty="0">
                <a:effectLst/>
                <a:latin typeface="Barlow Condensed" panose="00000506000000000000" pitchFamily="2" charset="0"/>
                <a:ea typeface="Yu Gothic" panose="020B0400000000000000" pitchFamily="34" charset="-128"/>
                <a:cs typeface="Times New Roman" panose="02020603050405020304" pitchFamily="18" charset="0"/>
              </a:rPr>
              <a:t>.</a:t>
            </a:r>
          </a:p>
        </p:txBody>
      </p:sp>
      <p:sp>
        <p:nvSpPr>
          <p:cNvPr id="513" name="Google Shape;513;p34">
            <a:extLst>
              <a:ext uri="{FF2B5EF4-FFF2-40B4-BE49-F238E27FC236}">
                <a16:creationId xmlns:a16="http://schemas.microsoft.com/office/drawing/2014/main" id="{F0233F1C-840D-6771-95D7-CEC0BFE1D8F7}"/>
              </a:ext>
            </a:extLst>
          </p:cNvPr>
          <p:cNvSpPr txBox="1">
            <a:spLocks noGrp="1"/>
          </p:cNvSpPr>
          <p:nvPr>
            <p:ph type="subTitle" idx="6"/>
          </p:nvPr>
        </p:nvSpPr>
        <p:spPr>
          <a:xfrm>
            <a:off x="6125711" y="3962300"/>
            <a:ext cx="2298300" cy="8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Barlow Condensed" panose="00000506000000000000" pitchFamily="2" charset="0"/>
              </a:rPr>
              <a:t>Phát huy được tư duy sáng tạo, kỹ năng phân tích, thiết kế và lập trình hệ thống qua việc giải quyết vấn đề và thực tiễn và xây dựng các chức năng.</a:t>
            </a:r>
            <a:endParaRPr dirty="0">
              <a:latin typeface="Barlow Condensed" panose="00000506000000000000" pitchFamily="2" charset="0"/>
            </a:endParaRPr>
          </a:p>
        </p:txBody>
      </p:sp>
      <p:sp>
        <p:nvSpPr>
          <p:cNvPr id="514" name="Google Shape;514;p34">
            <a:extLst>
              <a:ext uri="{FF2B5EF4-FFF2-40B4-BE49-F238E27FC236}">
                <a16:creationId xmlns:a16="http://schemas.microsoft.com/office/drawing/2014/main" id="{43BAE13B-2CE3-08CA-827E-33FC4829068F}"/>
              </a:ext>
            </a:extLst>
          </p:cNvPr>
          <p:cNvSpPr txBox="1">
            <a:spLocks noGrp="1"/>
          </p:cNvSpPr>
          <p:nvPr>
            <p:ph type="subTitle" idx="13"/>
          </p:nvPr>
        </p:nvSpPr>
        <p:spPr>
          <a:xfrm>
            <a:off x="723900" y="3228051"/>
            <a:ext cx="2026920" cy="6732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Kỹ năng quản lý thời gian</a:t>
            </a:r>
            <a:endParaRPr dirty="0">
              <a:latin typeface="Be Vietnam Pro" pitchFamily="2" charset="0"/>
            </a:endParaRPr>
          </a:p>
        </p:txBody>
      </p:sp>
      <p:sp>
        <p:nvSpPr>
          <p:cNvPr id="515" name="Google Shape;515;p34">
            <a:extLst>
              <a:ext uri="{FF2B5EF4-FFF2-40B4-BE49-F238E27FC236}">
                <a16:creationId xmlns:a16="http://schemas.microsoft.com/office/drawing/2014/main" id="{E092330D-166A-0C30-C8FC-60FE73FD65D5}"/>
              </a:ext>
            </a:extLst>
          </p:cNvPr>
          <p:cNvSpPr txBox="1">
            <a:spLocks noGrp="1"/>
          </p:cNvSpPr>
          <p:nvPr>
            <p:ph type="subTitle" idx="14"/>
          </p:nvPr>
        </p:nvSpPr>
        <p:spPr>
          <a:xfrm>
            <a:off x="3429139" y="3296300"/>
            <a:ext cx="2285700"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Thực tế</a:t>
            </a:r>
            <a:endParaRPr dirty="0">
              <a:latin typeface="Be Vietnam Pro" pitchFamily="2" charset="0"/>
            </a:endParaRPr>
          </a:p>
        </p:txBody>
      </p:sp>
      <p:sp>
        <p:nvSpPr>
          <p:cNvPr id="516" name="Google Shape;516;p34">
            <a:extLst>
              <a:ext uri="{FF2B5EF4-FFF2-40B4-BE49-F238E27FC236}">
                <a16:creationId xmlns:a16="http://schemas.microsoft.com/office/drawing/2014/main" id="{E33FDD9D-45D7-7CFE-EB3C-B6C56009AD22}"/>
              </a:ext>
            </a:extLst>
          </p:cNvPr>
          <p:cNvSpPr txBox="1">
            <a:spLocks noGrp="1"/>
          </p:cNvSpPr>
          <p:nvPr>
            <p:ph type="subTitle" idx="15"/>
          </p:nvPr>
        </p:nvSpPr>
        <p:spPr>
          <a:xfrm>
            <a:off x="6132000" y="3296300"/>
            <a:ext cx="2285700" cy="6520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Kinh nghiệm thực tiễn</a:t>
            </a:r>
            <a:endParaRPr dirty="0">
              <a:latin typeface="Be Vietnam Pro" pitchFamily="2" charset="0"/>
            </a:endParaRPr>
          </a:p>
        </p:txBody>
      </p:sp>
      <p:grpSp>
        <p:nvGrpSpPr>
          <p:cNvPr id="517" name="Google Shape;517;p34">
            <a:extLst>
              <a:ext uri="{FF2B5EF4-FFF2-40B4-BE49-F238E27FC236}">
                <a16:creationId xmlns:a16="http://schemas.microsoft.com/office/drawing/2014/main" id="{05F61761-E39C-3254-F3A3-0094BD38925D}"/>
              </a:ext>
            </a:extLst>
          </p:cNvPr>
          <p:cNvGrpSpPr/>
          <p:nvPr/>
        </p:nvGrpSpPr>
        <p:grpSpPr>
          <a:xfrm>
            <a:off x="723901" y="2852836"/>
            <a:ext cx="360868" cy="367261"/>
            <a:chOff x="-65144125" y="4094450"/>
            <a:chExt cx="311900" cy="317425"/>
          </a:xfrm>
        </p:grpSpPr>
        <p:sp>
          <p:nvSpPr>
            <p:cNvPr id="518" name="Google Shape;518;p34">
              <a:extLst>
                <a:ext uri="{FF2B5EF4-FFF2-40B4-BE49-F238E27FC236}">
                  <a16:creationId xmlns:a16="http://schemas.microsoft.com/office/drawing/2014/main" id="{49382DE2-FCB6-C0FB-D215-10774ED48D54}"/>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a:extLst>
                <a:ext uri="{FF2B5EF4-FFF2-40B4-BE49-F238E27FC236}">
                  <a16:creationId xmlns:a16="http://schemas.microsoft.com/office/drawing/2014/main" id="{32A4DA99-A91E-C191-16CE-B01AC8E296D6}"/>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a:extLst>
                <a:ext uri="{FF2B5EF4-FFF2-40B4-BE49-F238E27FC236}">
                  <a16:creationId xmlns:a16="http://schemas.microsoft.com/office/drawing/2014/main" id="{C29F2E27-B275-36D0-1C34-31C3334DC7AE}"/>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4">
            <a:extLst>
              <a:ext uri="{FF2B5EF4-FFF2-40B4-BE49-F238E27FC236}">
                <a16:creationId xmlns:a16="http://schemas.microsoft.com/office/drawing/2014/main" id="{930D7F25-5428-785D-F8DE-D0278203DE18}"/>
              </a:ext>
            </a:extLst>
          </p:cNvPr>
          <p:cNvSpPr/>
          <p:nvPr/>
        </p:nvSpPr>
        <p:spPr>
          <a:xfrm>
            <a:off x="3422838" y="2852828"/>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4">
            <a:extLst>
              <a:ext uri="{FF2B5EF4-FFF2-40B4-BE49-F238E27FC236}">
                <a16:creationId xmlns:a16="http://schemas.microsoft.com/office/drawing/2014/main" id="{C7DEB241-0779-F9E1-C847-514615EF3238}"/>
              </a:ext>
            </a:extLst>
          </p:cNvPr>
          <p:cNvGrpSpPr/>
          <p:nvPr/>
        </p:nvGrpSpPr>
        <p:grpSpPr>
          <a:xfrm>
            <a:off x="6125706" y="2852834"/>
            <a:ext cx="367261" cy="366364"/>
            <a:chOff x="-62884425" y="4111775"/>
            <a:chExt cx="317425" cy="316650"/>
          </a:xfrm>
        </p:grpSpPr>
        <p:sp>
          <p:nvSpPr>
            <p:cNvPr id="523" name="Google Shape;523;p34">
              <a:extLst>
                <a:ext uri="{FF2B5EF4-FFF2-40B4-BE49-F238E27FC236}">
                  <a16:creationId xmlns:a16="http://schemas.microsoft.com/office/drawing/2014/main" id="{B0AA364A-6EDB-BB3E-E368-448C29E1D11E}"/>
                </a:ext>
              </a:extLst>
            </p:cNvPr>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a:extLst>
                <a:ext uri="{FF2B5EF4-FFF2-40B4-BE49-F238E27FC236}">
                  <a16:creationId xmlns:a16="http://schemas.microsoft.com/office/drawing/2014/main" id="{9022F977-BF02-697E-2694-378F820B8656}"/>
                </a:ext>
              </a:extLst>
            </p:cNvPr>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4">
            <a:extLst>
              <a:ext uri="{FF2B5EF4-FFF2-40B4-BE49-F238E27FC236}">
                <a16:creationId xmlns:a16="http://schemas.microsoft.com/office/drawing/2014/main" id="{20F676B0-331C-24F7-299E-6AE5A94105C4}"/>
              </a:ext>
            </a:extLst>
          </p:cNvPr>
          <p:cNvGrpSpPr/>
          <p:nvPr/>
        </p:nvGrpSpPr>
        <p:grpSpPr>
          <a:xfrm>
            <a:off x="728252" y="1060434"/>
            <a:ext cx="367261" cy="366364"/>
            <a:chOff x="-64410850" y="4094450"/>
            <a:chExt cx="317425" cy="316650"/>
          </a:xfrm>
        </p:grpSpPr>
        <p:sp>
          <p:nvSpPr>
            <p:cNvPr id="526" name="Google Shape;526;p34">
              <a:extLst>
                <a:ext uri="{FF2B5EF4-FFF2-40B4-BE49-F238E27FC236}">
                  <a16:creationId xmlns:a16="http://schemas.microsoft.com/office/drawing/2014/main" id="{1136B5B6-5510-4F3B-94CC-F09C3D0043F2}"/>
                </a:ext>
              </a:extLst>
            </p:cNvPr>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a:extLst>
                <a:ext uri="{FF2B5EF4-FFF2-40B4-BE49-F238E27FC236}">
                  <a16:creationId xmlns:a16="http://schemas.microsoft.com/office/drawing/2014/main" id="{12C6D053-E8B4-71A1-162B-7FAC341EF5CA}"/>
                </a:ext>
              </a:extLst>
            </p:cNvPr>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a:extLst>
                <a:ext uri="{FF2B5EF4-FFF2-40B4-BE49-F238E27FC236}">
                  <a16:creationId xmlns:a16="http://schemas.microsoft.com/office/drawing/2014/main" id="{AF7C611F-D951-8C0E-2D98-366944FDF53E}"/>
                </a:ext>
              </a:extLst>
            </p:cNvPr>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4">
            <a:extLst>
              <a:ext uri="{FF2B5EF4-FFF2-40B4-BE49-F238E27FC236}">
                <a16:creationId xmlns:a16="http://schemas.microsoft.com/office/drawing/2014/main" id="{7672822C-FF0E-5881-0A2D-229AE34959EB}"/>
              </a:ext>
            </a:extLst>
          </p:cNvPr>
          <p:cNvGrpSpPr/>
          <p:nvPr/>
        </p:nvGrpSpPr>
        <p:grpSpPr>
          <a:xfrm>
            <a:off x="3420897" y="1059972"/>
            <a:ext cx="264317" cy="367290"/>
            <a:chOff x="-64001300" y="4093650"/>
            <a:chExt cx="228450" cy="317450"/>
          </a:xfrm>
        </p:grpSpPr>
        <p:sp>
          <p:nvSpPr>
            <p:cNvPr id="530" name="Google Shape;530;p34">
              <a:extLst>
                <a:ext uri="{FF2B5EF4-FFF2-40B4-BE49-F238E27FC236}">
                  <a16:creationId xmlns:a16="http://schemas.microsoft.com/office/drawing/2014/main" id="{7D28E38E-B60B-9C85-1A45-8F8DB46C3040}"/>
                </a:ext>
              </a:extLst>
            </p:cNvPr>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a:extLst>
                <a:ext uri="{FF2B5EF4-FFF2-40B4-BE49-F238E27FC236}">
                  <a16:creationId xmlns:a16="http://schemas.microsoft.com/office/drawing/2014/main" id="{1CFB784E-1D7D-3C09-E227-610A9695B6CC}"/>
                </a:ext>
              </a:extLst>
            </p:cNvPr>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a:extLst>
                <a:ext uri="{FF2B5EF4-FFF2-40B4-BE49-F238E27FC236}">
                  <a16:creationId xmlns:a16="http://schemas.microsoft.com/office/drawing/2014/main" id="{977E1D63-4F17-B94C-AD19-65F1097F9692}"/>
                </a:ext>
              </a:extLst>
            </p:cNvPr>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a:extLst>
                <a:ext uri="{FF2B5EF4-FFF2-40B4-BE49-F238E27FC236}">
                  <a16:creationId xmlns:a16="http://schemas.microsoft.com/office/drawing/2014/main" id="{048C20DB-85B2-1792-E231-72C3F926628B}"/>
                </a:ext>
              </a:extLst>
            </p:cNvPr>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34">
            <a:extLst>
              <a:ext uri="{FF2B5EF4-FFF2-40B4-BE49-F238E27FC236}">
                <a16:creationId xmlns:a16="http://schemas.microsoft.com/office/drawing/2014/main" id="{B423F4C5-F8F3-1850-6F14-811F20F0571D}"/>
              </a:ext>
            </a:extLst>
          </p:cNvPr>
          <p:cNvGrpSpPr/>
          <p:nvPr/>
        </p:nvGrpSpPr>
        <p:grpSpPr>
          <a:xfrm>
            <a:off x="6121914" y="1059856"/>
            <a:ext cx="370934" cy="367521"/>
            <a:chOff x="-63679950" y="4093450"/>
            <a:chExt cx="320600" cy="317650"/>
          </a:xfrm>
        </p:grpSpPr>
        <p:sp>
          <p:nvSpPr>
            <p:cNvPr id="535" name="Google Shape;535;p34">
              <a:extLst>
                <a:ext uri="{FF2B5EF4-FFF2-40B4-BE49-F238E27FC236}">
                  <a16:creationId xmlns:a16="http://schemas.microsoft.com/office/drawing/2014/main" id="{EFA134A6-247F-3386-E5F7-9BAD669B8B83}"/>
                </a:ext>
              </a:extLst>
            </p:cNvPr>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a:extLst>
                <a:ext uri="{FF2B5EF4-FFF2-40B4-BE49-F238E27FC236}">
                  <a16:creationId xmlns:a16="http://schemas.microsoft.com/office/drawing/2014/main" id="{835C1566-8EBC-4D44-E6CD-AB34DA331470}"/>
                </a:ext>
              </a:extLst>
            </p:cNvPr>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a:extLst>
                <a:ext uri="{FF2B5EF4-FFF2-40B4-BE49-F238E27FC236}">
                  <a16:creationId xmlns:a16="http://schemas.microsoft.com/office/drawing/2014/main" id="{1BD627C5-727F-A9EF-E680-070D4DFB6B71}"/>
                </a:ext>
              </a:extLst>
            </p:cNvPr>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097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EE32F61-6ADB-4E79-4F28-706D6DD3B4B2}"/>
              </a:ext>
            </a:extLst>
          </p:cNvPr>
          <p:cNvSpPr>
            <a:spLocks noGrp="1"/>
          </p:cNvSpPr>
          <p:nvPr>
            <p:ph type="title"/>
          </p:nvPr>
        </p:nvSpPr>
        <p:spPr/>
        <p:txBody>
          <a:bodyPr/>
          <a:lstStyle/>
          <a:p>
            <a:r>
              <a:rPr lang="en-US" dirty="0" err="1">
                <a:latin typeface="Be Vietnam Pro" pitchFamily="2" charset="0"/>
              </a:rPr>
              <a:t>Giới</a:t>
            </a:r>
            <a:r>
              <a:rPr lang="en-US" dirty="0">
                <a:latin typeface="Be Vietnam Pro" pitchFamily="2" charset="0"/>
              </a:rPr>
              <a:t> </a:t>
            </a:r>
            <a:r>
              <a:rPr lang="en-US" dirty="0" err="1">
                <a:latin typeface="Be Vietnam Pro" pitchFamily="2" charset="0"/>
              </a:rPr>
              <a:t>thiệu</a:t>
            </a:r>
            <a:r>
              <a:rPr lang="en-US" dirty="0">
                <a:latin typeface="Be Vietnam Pro" pitchFamily="2" charset="0"/>
              </a:rPr>
              <a:t> </a:t>
            </a:r>
            <a:r>
              <a:rPr lang="en-US" dirty="0" err="1">
                <a:latin typeface="Be Vietnam Pro" pitchFamily="2" charset="0"/>
              </a:rPr>
              <a:t>đề</a:t>
            </a:r>
            <a:r>
              <a:rPr lang="en-US" dirty="0">
                <a:latin typeface="Be Vietnam Pro" pitchFamily="2" charset="0"/>
              </a:rPr>
              <a:t> </a:t>
            </a:r>
            <a:r>
              <a:rPr lang="en-US" dirty="0" err="1">
                <a:latin typeface="Be Vietnam Pro" pitchFamily="2" charset="0"/>
              </a:rPr>
              <a:t>tài</a:t>
            </a:r>
            <a:endParaRPr lang="en-US" dirty="0">
              <a:latin typeface="Be Vietnam Pro" pitchFamily="2" charset="0"/>
            </a:endParaRPr>
          </a:p>
        </p:txBody>
      </p:sp>
      <p:sp>
        <p:nvSpPr>
          <p:cNvPr id="3" name="Tiêu đề phụ 2">
            <a:extLst>
              <a:ext uri="{FF2B5EF4-FFF2-40B4-BE49-F238E27FC236}">
                <a16:creationId xmlns:a16="http://schemas.microsoft.com/office/drawing/2014/main" id="{4848D209-59C7-80B6-A683-3A817CBCFC11}"/>
              </a:ext>
            </a:extLst>
          </p:cNvPr>
          <p:cNvSpPr>
            <a:spLocks noGrp="1"/>
          </p:cNvSpPr>
          <p:nvPr>
            <p:ph type="subTitle" idx="1"/>
          </p:nvPr>
        </p:nvSpPr>
        <p:spPr>
          <a:xfrm>
            <a:off x="651556" y="1717288"/>
            <a:ext cx="3151800" cy="2706319"/>
          </a:xfrm>
        </p:spPr>
        <p:txBody>
          <a:bodyPr/>
          <a:lstStyle/>
          <a:p>
            <a:pPr marL="0" lvl="0" indent="0" algn="l" rtl="0">
              <a:spcBef>
                <a:spcPts val="0"/>
              </a:spcBef>
              <a:spcAft>
                <a:spcPts val="0"/>
              </a:spcAft>
              <a:buNone/>
            </a:pPr>
            <a:r>
              <a:rPr lang="en-US" sz="1400" dirty="0" err="1">
                <a:latin typeface="Barlow Condensed" panose="00000506000000000000" pitchFamily="2" charset="0"/>
              </a:rPr>
              <a:t>Đề</a:t>
            </a:r>
            <a:r>
              <a:rPr lang="en-US" sz="1400" dirty="0">
                <a:latin typeface="Barlow Condensed" panose="00000506000000000000" pitchFamily="2" charset="0"/>
              </a:rPr>
              <a:t> </a:t>
            </a:r>
            <a:r>
              <a:rPr lang="en-US" sz="1400" dirty="0" err="1">
                <a:latin typeface="Barlow Condensed" panose="00000506000000000000" pitchFamily="2" charset="0"/>
              </a:rPr>
              <a:t>tài</a:t>
            </a:r>
            <a:r>
              <a:rPr lang="en-US" sz="1400" dirty="0">
                <a:latin typeface="Barlow Condensed" panose="00000506000000000000" pitchFamily="2" charset="0"/>
              </a:rPr>
              <a:t> </a:t>
            </a:r>
            <a:r>
              <a:rPr lang="en-US" sz="1400" dirty="0" err="1">
                <a:latin typeface="Barlow Condensed" panose="00000506000000000000" pitchFamily="2" charset="0"/>
              </a:rPr>
              <a:t>tập</a:t>
            </a:r>
            <a:r>
              <a:rPr lang="en-US" sz="1400" dirty="0">
                <a:latin typeface="Barlow Condensed" panose="00000506000000000000" pitchFamily="2" charset="0"/>
              </a:rPr>
              <a:t> </a:t>
            </a:r>
            <a:r>
              <a:rPr lang="en-US" sz="1400" dirty="0" err="1">
                <a:latin typeface="Barlow Condensed" panose="00000506000000000000" pitchFamily="2" charset="0"/>
              </a:rPr>
              <a:t>trung</a:t>
            </a:r>
            <a:r>
              <a:rPr lang="en-US" sz="1400" dirty="0">
                <a:latin typeface="Barlow Condensed" panose="00000506000000000000" pitchFamily="2" charset="0"/>
              </a:rPr>
              <a:t> </a:t>
            </a:r>
            <a:r>
              <a:rPr lang="en-US" sz="1400" dirty="0" err="1">
                <a:latin typeface="Barlow Condensed" panose="00000506000000000000" pitchFamily="2" charset="0"/>
              </a:rPr>
              <a:t>xây</a:t>
            </a:r>
            <a:r>
              <a:rPr lang="en-US" sz="1400" dirty="0">
                <a:latin typeface="Barlow Condensed" panose="00000506000000000000" pitchFamily="2" charset="0"/>
              </a:rPr>
              <a:t> </a:t>
            </a:r>
            <a:r>
              <a:rPr lang="en-US" sz="1400" dirty="0" err="1">
                <a:latin typeface="Barlow Condensed" panose="00000506000000000000" pitchFamily="2" charset="0"/>
              </a:rPr>
              <a:t>dựng</a:t>
            </a:r>
            <a:r>
              <a:rPr lang="en-US" sz="1400" dirty="0">
                <a:latin typeface="Barlow Condensed" panose="00000506000000000000" pitchFamily="2" charset="0"/>
              </a:rPr>
              <a:t> </a:t>
            </a:r>
            <a:r>
              <a:rPr lang="en-US" sz="1400" dirty="0" err="1">
                <a:latin typeface="Barlow Condensed" panose="00000506000000000000" pitchFamily="2" charset="0"/>
              </a:rPr>
              <a:t>hệ</a:t>
            </a:r>
            <a:r>
              <a:rPr lang="en-US" sz="1400" dirty="0">
                <a:latin typeface="Barlow Condensed" panose="00000506000000000000" pitchFamily="2" charset="0"/>
              </a:rPr>
              <a:t> </a:t>
            </a:r>
            <a:r>
              <a:rPr lang="en-US" sz="1400" dirty="0" err="1">
                <a:latin typeface="Barlow Condensed" panose="00000506000000000000" pitchFamily="2" charset="0"/>
              </a:rPr>
              <a:t>thống</a:t>
            </a:r>
            <a:r>
              <a:rPr lang="en-US" sz="1400" dirty="0">
                <a:latin typeface="Barlow Condensed" panose="00000506000000000000" pitchFamily="2" charset="0"/>
              </a:rPr>
              <a:t> </a:t>
            </a:r>
            <a:r>
              <a:rPr lang="en-US" sz="1400" dirty="0" err="1">
                <a:latin typeface="Barlow Condensed" panose="00000506000000000000" pitchFamily="2" charset="0"/>
              </a:rPr>
              <a:t>bán</a:t>
            </a:r>
            <a:r>
              <a:rPr lang="en-US" sz="1400" dirty="0">
                <a:latin typeface="Barlow Condensed" panose="00000506000000000000" pitchFamily="2" charset="0"/>
              </a:rPr>
              <a:t> </a:t>
            </a:r>
            <a:r>
              <a:rPr lang="en-US" sz="1400" dirty="0" err="1">
                <a:latin typeface="Barlow Condensed" panose="00000506000000000000" pitchFamily="2" charset="0"/>
              </a:rPr>
              <a:t>vé</a:t>
            </a:r>
            <a:r>
              <a:rPr lang="en-US" sz="1400" dirty="0">
                <a:latin typeface="Barlow Condensed" panose="00000506000000000000" pitchFamily="2" charset="0"/>
              </a:rPr>
              <a:t> </a:t>
            </a:r>
            <a:r>
              <a:rPr lang="en-US" sz="1400" dirty="0" err="1">
                <a:latin typeface="Barlow Condensed" panose="00000506000000000000" pitchFamily="2" charset="0"/>
              </a:rPr>
              <a:t>với</a:t>
            </a:r>
            <a:r>
              <a:rPr lang="en-US" sz="1400" dirty="0">
                <a:latin typeface="Barlow Condensed" panose="00000506000000000000" pitchFamily="2" charset="0"/>
              </a:rPr>
              <a:t> </a:t>
            </a:r>
            <a:r>
              <a:rPr lang="en-US" sz="1400" dirty="0" err="1">
                <a:latin typeface="Barlow Condensed" panose="00000506000000000000" pitchFamily="2" charset="0"/>
              </a:rPr>
              <a:t>kiến</a:t>
            </a:r>
            <a:r>
              <a:rPr lang="en-US" sz="1400" dirty="0">
                <a:latin typeface="Barlow Condensed" panose="00000506000000000000" pitchFamily="2" charset="0"/>
              </a:rPr>
              <a:t> </a:t>
            </a:r>
            <a:r>
              <a:rPr lang="en-US" sz="1400" dirty="0" err="1">
                <a:latin typeface="Barlow Condensed" panose="00000506000000000000" pitchFamily="2" charset="0"/>
              </a:rPr>
              <a:t>trúc</a:t>
            </a:r>
            <a:r>
              <a:rPr lang="en-US" sz="1400" dirty="0">
                <a:latin typeface="Barlow Condensed" panose="00000506000000000000" pitchFamily="2" charset="0"/>
              </a:rPr>
              <a:t> Microservices </a:t>
            </a:r>
            <a:r>
              <a:rPr lang="en-US" sz="1400" dirty="0" err="1">
                <a:latin typeface="Barlow Condensed" panose="00000506000000000000" pitchFamily="2" charset="0"/>
              </a:rPr>
              <a:t>cho</a:t>
            </a:r>
            <a:r>
              <a:rPr lang="en-US" sz="1400" dirty="0">
                <a:latin typeface="Barlow Condensed" panose="00000506000000000000" pitchFamily="2" charset="0"/>
              </a:rPr>
              <a:t> </a:t>
            </a:r>
            <a:r>
              <a:rPr lang="en-US" sz="1400" dirty="0" err="1">
                <a:latin typeface="Barlow Condensed" panose="00000506000000000000" pitchFamily="2" charset="0"/>
              </a:rPr>
              <a:t>phần</a:t>
            </a:r>
            <a:r>
              <a:rPr lang="en-US" sz="1400" dirty="0">
                <a:latin typeface="Barlow Condensed" panose="00000506000000000000" pitchFamily="2" charset="0"/>
              </a:rPr>
              <a:t> back-end, </a:t>
            </a:r>
            <a:r>
              <a:rPr lang="en-US" sz="1400" dirty="0" err="1">
                <a:latin typeface="Barlow Condensed" panose="00000506000000000000" pitchFamily="2" charset="0"/>
              </a:rPr>
              <a:t>giúp</a:t>
            </a:r>
            <a:r>
              <a:rPr lang="en-US" sz="1400" dirty="0">
                <a:latin typeface="Barlow Condensed" panose="00000506000000000000" pitchFamily="2" charset="0"/>
              </a:rPr>
              <a:t> </a:t>
            </a:r>
            <a:r>
              <a:rPr lang="en-US" sz="1400" dirty="0" err="1">
                <a:latin typeface="Barlow Condensed" panose="00000506000000000000" pitchFamily="2" charset="0"/>
              </a:rPr>
              <a:t>dễ</a:t>
            </a:r>
            <a:r>
              <a:rPr lang="en-US" sz="1400" dirty="0">
                <a:latin typeface="Barlow Condensed" panose="00000506000000000000" pitchFamily="2" charset="0"/>
              </a:rPr>
              <a:t> </a:t>
            </a:r>
            <a:r>
              <a:rPr lang="en-US" sz="1400" dirty="0" err="1">
                <a:latin typeface="Barlow Condensed" panose="00000506000000000000" pitchFamily="2" charset="0"/>
              </a:rPr>
              <a:t>mở</a:t>
            </a:r>
            <a:r>
              <a:rPr lang="en-US" sz="1400" dirty="0">
                <a:latin typeface="Barlow Condensed" panose="00000506000000000000" pitchFamily="2" charset="0"/>
              </a:rPr>
              <a:t> </a:t>
            </a:r>
            <a:r>
              <a:rPr lang="en-US" sz="1400" dirty="0" err="1">
                <a:latin typeface="Barlow Condensed" panose="00000506000000000000" pitchFamily="2" charset="0"/>
              </a:rPr>
              <a:t>rộng</a:t>
            </a:r>
            <a:r>
              <a:rPr lang="en-US" sz="1400" dirty="0">
                <a:latin typeface="Barlow Condensed" panose="00000506000000000000" pitchFamily="2" charset="0"/>
              </a:rPr>
              <a:t> </a:t>
            </a:r>
            <a:r>
              <a:rPr lang="en-US" sz="1400" dirty="0" err="1">
                <a:latin typeface="Barlow Condensed" panose="00000506000000000000" pitchFamily="2" charset="0"/>
              </a:rPr>
              <a:t>và</a:t>
            </a:r>
            <a:r>
              <a:rPr lang="en-US" sz="1400" dirty="0">
                <a:latin typeface="Barlow Condensed" panose="00000506000000000000" pitchFamily="2" charset="0"/>
              </a:rPr>
              <a:t> </a:t>
            </a:r>
            <a:r>
              <a:rPr lang="en-US" sz="1400" dirty="0" err="1">
                <a:latin typeface="Barlow Condensed" panose="00000506000000000000" pitchFamily="2" charset="0"/>
              </a:rPr>
              <a:t>bảo</a:t>
            </a:r>
            <a:r>
              <a:rPr lang="en-US" sz="1400" dirty="0">
                <a:latin typeface="Barlow Condensed" panose="00000506000000000000" pitchFamily="2" charset="0"/>
              </a:rPr>
              <a:t> </a:t>
            </a:r>
            <a:r>
              <a:rPr lang="en-US" sz="1400" dirty="0" err="1">
                <a:latin typeface="Barlow Condensed" panose="00000506000000000000" pitchFamily="2" charset="0"/>
              </a:rPr>
              <a:t>trì</a:t>
            </a:r>
            <a:r>
              <a:rPr lang="en-US" sz="1400" dirty="0">
                <a:latin typeface="Barlow Condensed" panose="00000506000000000000" pitchFamily="2" charset="0"/>
              </a:rPr>
              <a:t>, </a:t>
            </a:r>
            <a:r>
              <a:rPr lang="en-US" sz="1400" dirty="0" err="1">
                <a:latin typeface="Barlow Condensed" panose="00000506000000000000" pitchFamily="2" charset="0"/>
              </a:rPr>
              <a:t>đông</a:t>
            </a:r>
            <a:r>
              <a:rPr lang="en-US" sz="1400" dirty="0">
                <a:latin typeface="Barlow Condensed" panose="00000506000000000000" pitchFamily="2" charset="0"/>
              </a:rPr>
              <a:t> </a:t>
            </a:r>
            <a:r>
              <a:rPr lang="en-US" sz="1400" dirty="0" err="1">
                <a:latin typeface="Barlow Condensed" panose="00000506000000000000" pitchFamily="2" charset="0"/>
              </a:rPr>
              <a:t>thời</a:t>
            </a:r>
            <a:r>
              <a:rPr lang="en-US" sz="1400" dirty="0">
                <a:latin typeface="Barlow Condensed" panose="00000506000000000000" pitchFamily="2" charset="0"/>
              </a:rPr>
              <a:t> </a:t>
            </a:r>
            <a:r>
              <a:rPr lang="en-US" sz="1400" dirty="0" err="1">
                <a:latin typeface="Barlow Condensed" panose="00000506000000000000" pitchFamily="2" charset="0"/>
              </a:rPr>
              <a:t>sử</a:t>
            </a:r>
            <a:r>
              <a:rPr lang="en-US" sz="1400" dirty="0">
                <a:latin typeface="Barlow Condensed" panose="00000506000000000000" pitchFamily="2" charset="0"/>
              </a:rPr>
              <a:t> </a:t>
            </a:r>
            <a:r>
              <a:rPr lang="en-US" sz="1400" dirty="0" err="1">
                <a:latin typeface="Barlow Condensed" panose="00000506000000000000" pitchFamily="2" charset="0"/>
              </a:rPr>
              <a:t>dụng</a:t>
            </a:r>
            <a:r>
              <a:rPr lang="en-US" sz="1400" dirty="0">
                <a:latin typeface="Barlow Condensed" panose="00000506000000000000" pitchFamily="2" charset="0"/>
              </a:rPr>
              <a:t> </a:t>
            </a:r>
            <a:r>
              <a:rPr lang="en-US" sz="1400" dirty="0" err="1">
                <a:latin typeface="Barlow Condensed" panose="00000506000000000000" pitchFamily="2" charset="0"/>
              </a:rPr>
              <a:t>các</a:t>
            </a:r>
            <a:r>
              <a:rPr lang="en-US" sz="1400" dirty="0">
                <a:latin typeface="Barlow Condensed" panose="00000506000000000000" pitchFamily="2" charset="0"/>
              </a:rPr>
              <a:t> framework front-end </a:t>
            </a:r>
            <a:r>
              <a:rPr lang="en-US" sz="1400" dirty="0" err="1">
                <a:latin typeface="Barlow Condensed" panose="00000506000000000000" pitchFamily="2" charset="0"/>
              </a:rPr>
              <a:t>hiện</a:t>
            </a:r>
            <a:r>
              <a:rPr lang="en-US" sz="1400" dirty="0">
                <a:latin typeface="Barlow Condensed" panose="00000506000000000000" pitchFamily="2" charset="0"/>
              </a:rPr>
              <a:t> </a:t>
            </a:r>
            <a:r>
              <a:rPr lang="en-US" sz="1400" dirty="0" err="1">
                <a:latin typeface="Barlow Condensed" panose="00000506000000000000" pitchFamily="2" charset="0"/>
              </a:rPr>
              <a:t>đại</a:t>
            </a:r>
            <a:r>
              <a:rPr lang="en-US" sz="1400" dirty="0">
                <a:latin typeface="Barlow Condensed" panose="00000506000000000000" pitchFamily="2" charset="0"/>
              </a:rPr>
              <a:t> </a:t>
            </a:r>
            <a:r>
              <a:rPr lang="en-US" sz="1400" dirty="0" err="1">
                <a:latin typeface="Barlow Condensed" panose="00000506000000000000" pitchFamily="2" charset="0"/>
              </a:rPr>
              <a:t>để</a:t>
            </a:r>
            <a:r>
              <a:rPr lang="en-US" sz="1400" dirty="0">
                <a:latin typeface="Barlow Condensed" panose="00000506000000000000" pitchFamily="2" charset="0"/>
              </a:rPr>
              <a:t> </a:t>
            </a:r>
            <a:r>
              <a:rPr lang="en-US" sz="1400" dirty="0" err="1">
                <a:latin typeface="Barlow Condensed" panose="00000506000000000000" pitchFamily="2" charset="0"/>
              </a:rPr>
              <a:t>xây</a:t>
            </a:r>
            <a:r>
              <a:rPr lang="en-US" sz="1400" dirty="0">
                <a:latin typeface="Barlow Condensed" panose="00000506000000000000" pitchFamily="2" charset="0"/>
              </a:rPr>
              <a:t> </a:t>
            </a:r>
            <a:r>
              <a:rPr lang="en-US" sz="1400" dirty="0" err="1">
                <a:latin typeface="Barlow Condensed" panose="00000506000000000000" pitchFamily="2" charset="0"/>
              </a:rPr>
              <a:t>dựng</a:t>
            </a:r>
            <a:r>
              <a:rPr lang="en-US" sz="1400" dirty="0">
                <a:latin typeface="Barlow Condensed" panose="00000506000000000000" pitchFamily="2" charset="0"/>
              </a:rPr>
              <a:t> </a:t>
            </a:r>
            <a:r>
              <a:rPr lang="en-US" sz="1400" dirty="0" err="1">
                <a:latin typeface="Barlow Condensed" panose="00000506000000000000" pitchFamily="2" charset="0"/>
              </a:rPr>
              <a:t>giao</a:t>
            </a:r>
            <a:r>
              <a:rPr lang="en-US" sz="1400" dirty="0">
                <a:latin typeface="Barlow Condensed" panose="00000506000000000000" pitchFamily="2" charset="0"/>
              </a:rPr>
              <a:t> </a:t>
            </a:r>
            <a:r>
              <a:rPr lang="en-US" sz="1400" dirty="0" err="1">
                <a:latin typeface="Barlow Condensed" panose="00000506000000000000" pitchFamily="2" charset="0"/>
              </a:rPr>
              <a:t>diện</a:t>
            </a:r>
            <a:r>
              <a:rPr lang="en-US" sz="1400" dirty="0">
                <a:latin typeface="Barlow Condensed" panose="00000506000000000000" pitchFamily="2" charset="0"/>
              </a:rPr>
              <a:t> </a:t>
            </a:r>
            <a:r>
              <a:rPr lang="en-US" sz="1400" dirty="0" err="1">
                <a:latin typeface="Barlow Condensed" panose="00000506000000000000" pitchFamily="2" charset="0"/>
              </a:rPr>
              <a:t>với</a:t>
            </a:r>
            <a:r>
              <a:rPr lang="en-US" sz="1400" dirty="0">
                <a:latin typeface="Barlow Condensed" panose="00000506000000000000" pitchFamily="2" charset="0"/>
              </a:rPr>
              <a:t> </a:t>
            </a:r>
            <a:r>
              <a:rPr lang="en-US" sz="1400" dirty="0" err="1">
                <a:latin typeface="Barlow Condensed" panose="00000506000000000000" pitchFamily="2" charset="0"/>
              </a:rPr>
              <a:t>hiệu</a:t>
            </a:r>
            <a:r>
              <a:rPr lang="en-US" sz="1400" dirty="0">
                <a:latin typeface="Barlow Condensed" panose="00000506000000000000" pitchFamily="2" charset="0"/>
              </a:rPr>
              <a:t> </a:t>
            </a:r>
            <a:r>
              <a:rPr lang="en-US" sz="1400" dirty="0" err="1">
                <a:latin typeface="Barlow Condensed" panose="00000506000000000000" pitchFamily="2" charset="0"/>
              </a:rPr>
              <a:t>xuất</a:t>
            </a:r>
            <a:r>
              <a:rPr lang="en-US" sz="1400" dirty="0">
                <a:latin typeface="Barlow Condensed" panose="00000506000000000000" pitchFamily="2" charset="0"/>
              </a:rPr>
              <a:t> </a:t>
            </a:r>
            <a:r>
              <a:rPr lang="en-US" sz="1400" dirty="0" err="1">
                <a:latin typeface="Barlow Condensed" panose="00000506000000000000" pitchFamily="2" charset="0"/>
              </a:rPr>
              <a:t>cao</a:t>
            </a:r>
            <a:r>
              <a:rPr lang="en-US" sz="1400" dirty="0">
                <a:latin typeface="Barlow Condensed" panose="00000506000000000000" pitchFamily="2" charset="0"/>
              </a:rPr>
              <a:t> </a:t>
            </a:r>
            <a:r>
              <a:rPr lang="en-US" sz="1400" dirty="0" err="1">
                <a:latin typeface="Barlow Condensed" panose="00000506000000000000" pitchFamily="2" charset="0"/>
              </a:rPr>
              <a:t>và</a:t>
            </a:r>
            <a:r>
              <a:rPr lang="en-US" sz="1400" dirty="0">
                <a:latin typeface="Barlow Condensed" panose="00000506000000000000" pitchFamily="2" charset="0"/>
              </a:rPr>
              <a:t> </a:t>
            </a:r>
            <a:r>
              <a:rPr lang="en-US" sz="1400" dirty="0" err="1">
                <a:latin typeface="Barlow Condensed" panose="00000506000000000000" pitchFamily="2" charset="0"/>
              </a:rPr>
              <a:t>đa</a:t>
            </a:r>
            <a:r>
              <a:rPr lang="en-US" sz="1400" dirty="0">
                <a:latin typeface="Barlow Condensed" panose="00000506000000000000" pitchFamily="2" charset="0"/>
              </a:rPr>
              <a:t> </a:t>
            </a:r>
            <a:r>
              <a:rPr lang="en-US" sz="1400" dirty="0" err="1">
                <a:latin typeface="Barlow Condensed" panose="00000506000000000000" pitchFamily="2" charset="0"/>
              </a:rPr>
              <a:t>nền</a:t>
            </a:r>
            <a:r>
              <a:rPr lang="en-US" sz="1400" dirty="0">
                <a:latin typeface="Barlow Condensed" panose="00000506000000000000" pitchFamily="2" charset="0"/>
              </a:rPr>
              <a:t> </a:t>
            </a:r>
            <a:r>
              <a:rPr lang="en-US" sz="1400" dirty="0" err="1">
                <a:latin typeface="Barlow Condensed" panose="00000506000000000000" pitchFamily="2" charset="0"/>
              </a:rPr>
              <a:t>tảng</a:t>
            </a:r>
            <a:r>
              <a:rPr lang="en-US" sz="1400" dirty="0">
                <a:latin typeface="Barlow Condensed" panose="00000506000000000000" pitchFamily="2" charset="0"/>
              </a:rPr>
              <a:t> </a:t>
            </a:r>
            <a:r>
              <a:rPr lang="en-US" sz="1400" dirty="0" err="1">
                <a:latin typeface="Barlow Condensed" panose="00000506000000000000" pitchFamily="2" charset="0"/>
              </a:rPr>
              <a:t>phục</a:t>
            </a:r>
            <a:r>
              <a:rPr lang="en-US" sz="1400" dirty="0">
                <a:latin typeface="Barlow Condensed" panose="00000506000000000000" pitchFamily="2" charset="0"/>
              </a:rPr>
              <a:t> </a:t>
            </a:r>
            <a:r>
              <a:rPr lang="en-US" sz="1400" dirty="0" err="1">
                <a:latin typeface="Barlow Condensed" panose="00000506000000000000" pitchFamily="2" charset="0"/>
              </a:rPr>
              <a:t>vụ</a:t>
            </a:r>
            <a:r>
              <a:rPr lang="en-US" sz="1400" dirty="0">
                <a:latin typeface="Barlow Condensed" panose="00000506000000000000" pitchFamily="2" charset="0"/>
              </a:rPr>
              <a:t> </a:t>
            </a:r>
            <a:r>
              <a:rPr lang="en-US" sz="1400" dirty="0" err="1">
                <a:latin typeface="Barlow Condensed" panose="00000506000000000000" pitchFamily="2" charset="0"/>
              </a:rPr>
              <a:t>tối</a:t>
            </a:r>
            <a:r>
              <a:rPr lang="en-US" sz="1400" dirty="0">
                <a:latin typeface="Barlow Condensed" panose="00000506000000000000" pitchFamily="2" charset="0"/>
              </a:rPr>
              <a:t> </a:t>
            </a:r>
            <a:r>
              <a:rPr lang="en-US" sz="1400" dirty="0" err="1">
                <a:latin typeface="Barlow Condensed" panose="00000506000000000000" pitchFamily="2" charset="0"/>
              </a:rPr>
              <a:t>đa</a:t>
            </a:r>
            <a:r>
              <a:rPr lang="en-US" sz="1400" dirty="0">
                <a:latin typeface="Barlow Condensed" panose="00000506000000000000" pitchFamily="2" charset="0"/>
              </a:rPr>
              <a:t> </a:t>
            </a:r>
            <a:r>
              <a:rPr lang="en-US" sz="1400" dirty="0" err="1">
                <a:latin typeface="Barlow Condensed" panose="00000506000000000000" pitchFamily="2" charset="0"/>
              </a:rPr>
              <a:t>cho</a:t>
            </a:r>
            <a:r>
              <a:rPr lang="en-US" sz="1400" dirty="0">
                <a:latin typeface="Barlow Condensed" panose="00000506000000000000" pitchFamily="2" charset="0"/>
              </a:rPr>
              <a:t> </a:t>
            </a:r>
            <a:r>
              <a:rPr lang="en-US" sz="1400" dirty="0" err="1">
                <a:latin typeface="Barlow Condensed" panose="00000506000000000000" pitchFamily="2" charset="0"/>
              </a:rPr>
              <a:t>thói</a:t>
            </a:r>
            <a:r>
              <a:rPr lang="en-US" sz="1400" dirty="0">
                <a:latin typeface="Barlow Condensed" panose="00000506000000000000" pitchFamily="2" charset="0"/>
              </a:rPr>
              <a:t> </a:t>
            </a:r>
            <a:r>
              <a:rPr lang="en-US" sz="1400" dirty="0" err="1">
                <a:latin typeface="Barlow Condensed" panose="00000506000000000000" pitchFamily="2" charset="0"/>
              </a:rPr>
              <a:t>quen</a:t>
            </a:r>
            <a:r>
              <a:rPr lang="en-US" sz="1400" dirty="0">
                <a:latin typeface="Barlow Condensed" panose="00000506000000000000" pitchFamily="2" charset="0"/>
              </a:rPr>
              <a:t> </a:t>
            </a:r>
            <a:r>
              <a:rPr lang="en-US" sz="1400" dirty="0" err="1">
                <a:latin typeface="Barlow Condensed" panose="00000506000000000000" pitchFamily="2" charset="0"/>
              </a:rPr>
              <a:t>sử</a:t>
            </a:r>
            <a:r>
              <a:rPr lang="en-US" sz="1400" dirty="0">
                <a:latin typeface="Barlow Condensed" panose="00000506000000000000" pitchFamily="2" charset="0"/>
              </a:rPr>
              <a:t> </a:t>
            </a:r>
            <a:r>
              <a:rPr lang="en-US" sz="1400" dirty="0" err="1">
                <a:latin typeface="Barlow Condensed" panose="00000506000000000000" pitchFamily="2" charset="0"/>
              </a:rPr>
              <a:t>dụng</a:t>
            </a:r>
            <a:r>
              <a:rPr lang="en-US" sz="1400" dirty="0">
                <a:latin typeface="Barlow Condensed" panose="00000506000000000000" pitchFamily="2" charset="0"/>
              </a:rPr>
              <a:t> </a:t>
            </a:r>
            <a:r>
              <a:rPr lang="en-US" sz="1400" dirty="0" err="1">
                <a:latin typeface="Barlow Condensed" panose="00000506000000000000" pitchFamily="2" charset="0"/>
              </a:rPr>
              <a:t>của</a:t>
            </a:r>
            <a:r>
              <a:rPr lang="en-US" sz="1400" dirty="0">
                <a:latin typeface="Barlow Condensed" panose="00000506000000000000" pitchFamily="2" charset="0"/>
              </a:rPr>
              <a:t> </a:t>
            </a:r>
            <a:r>
              <a:rPr lang="en-US" sz="1400" dirty="0" err="1">
                <a:latin typeface="Barlow Condensed" panose="00000506000000000000" pitchFamily="2" charset="0"/>
              </a:rPr>
              <a:t>người</a:t>
            </a:r>
            <a:r>
              <a:rPr lang="en-US" sz="1400" dirty="0">
                <a:latin typeface="Barlow Condensed" panose="00000506000000000000" pitchFamily="2" charset="0"/>
              </a:rPr>
              <a:t> </a:t>
            </a:r>
            <a:r>
              <a:rPr lang="en-US" sz="1400" dirty="0" err="1">
                <a:latin typeface="Barlow Condensed" panose="00000506000000000000" pitchFamily="2" charset="0"/>
              </a:rPr>
              <a:t>hiện</a:t>
            </a:r>
            <a:r>
              <a:rPr lang="en-US" sz="1400" dirty="0">
                <a:latin typeface="Barlow Condensed" panose="00000506000000000000" pitchFamily="2" charset="0"/>
              </a:rPr>
              <a:t> </a:t>
            </a:r>
            <a:r>
              <a:rPr lang="en-US" sz="1400" dirty="0" err="1">
                <a:latin typeface="Barlow Condensed" panose="00000506000000000000" pitchFamily="2" charset="0"/>
              </a:rPr>
              <a:t>đại</a:t>
            </a:r>
            <a:r>
              <a:rPr lang="en-US" sz="1400" dirty="0">
                <a:latin typeface="Barlow Condensed" panose="00000506000000000000" pitchFamily="2" charset="0"/>
              </a:rPr>
              <a:t>.</a:t>
            </a:r>
          </a:p>
          <a:p>
            <a:pPr marL="0" lvl="0" indent="0" algn="l" rtl="0">
              <a:spcBef>
                <a:spcPts val="0"/>
              </a:spcBef>
              <a:spcAft>
                <a:spcPts val="0"/>
              </a:spcAft>
              <a:buNone/>
            </a:pPr>
            <a:endParaRPr lang="en-US" sz="1400" dirty="0">
              <a:latin typeface="Barlow Condensed" panose="00000506000000000000" pitchFamily="2" charset="0"/>
            </a:endParaRPr>
          </a:p>
          <a:p>
            <a:pPr marL="0" lvl="0" indent="0" algn="l" rtl="0">
              <a:spcBef>
                <a:spcPts val="0"/>
              </a:spcBef>
              <a:spcAft>
                <a:spcPts val="0"/>
              </a:spcAft>
              <a:buNone/>
            </a:pPr>
            <a:r>
              <a:rPr lang="en-US" sz="1400" dirty="0">
                <a:latin typeface="Barlow Condensed" panose="00000506000000000000" pitchFamily="2" charset="0"/>
              </a:rPr>
              <a:t>Lý do </a:t>
            </a:r>
            <a:r>
              <a:rPr lang="en-US" sz="1400" dirty="0" err="1">
                <a:latin typeface="Barlow Condensed" panose="00000506000000000000" pitchFamily="2" charset="0"/>
              </a:rPr>
              <a:t>chọn</a:t>
            </a:r>
            <a:r>
              <a:rPr lang="en-US" sz="1400" dirty="0">
                <a:latin typeface="Barlow Condensed" panose="00000506000000000000" pitchFamily="2" charset="0"/>
              </a:rPr>
              <a:t> </a:t>
            </a:r>
            <a:r>
              <a:rPr lang="en-US" sz="1400" dirty="0" err="1">
                <a:latin typeface="Barlow Condensed" panose="00000506000000000000" pitchFamily="2" charset="0"/>
              </a:rPr>
              <a:t>đề</a:t>
            </a:r>
            <a:r>
              <a:rPr lang="en-US" sz="1400" dirty="0">
                <a:latin typeface="Barlow Condensed" panose="00000506000000000000" pitchFamily="2" charset="0"/>
              </a:rPr>
              <a:t> </a:t>
            </a:r>
            <a:r>
              <a:rPr lang="en-US" sz="1400" dirty="0" err="1">
                <a:latin typeface="Barlow Condensed" panose="00000506000000000000" pitchFamily="2" charset="0"/>
              </a:rPr>
              <a:t>tài</a:t>
            </a:r>
            <a:r>
              <a:rPr lang="en-US" sz="1400" dirty="0">
                <a:latin typeface="Barlow Condensed" panose="00000506000000000000" pitchFamily="2" charset="0"/>
              </a:rPr>
              <a:t>:</a:t>
            </a:r>
          </a:p>
          <a:p>
            <a:pPr marL="171450" lvl="0" indent="-171450" algn="l" rtl="0">
              <a:spcBef>
                <a:spcPts val="0"/>
              </a:spcBef>
              <a:spcAft>
                <a:spcPts val="0"/>
              </a:spcAft>
              <a:buFontTx/>
              <a:buChar char="-"/>
            </a:pPr>
            <a:r>
              <a:rPr lang="en-US" sz="1400" dirty="0">
                <a:latin typeface="Barlow Condensed" panose="00000506000000000000" pitchFamily="2" charset="0"/>
              </a:rPr>
              <a:t>Nhu </a:t>
            </a:r>
            <a:r>
              <a:rPr lang="en-US" sz="1400" dirty="0" err="1">
                <a:latin typeface="Barlow Condensed" panose="00000506000000000000" pitchFamily="2" charset="0"/>
              </a:rPr>
              <a:t>cầu</a:t>
            </a:r>
            <a:r>
              <a:rPr lang="en-US" sz="1400" dirty="0">
                <a:latin typeface="Barlow Condensed" panose="00000506000000000000" pitchFamily="2" charset="0"/>
              </a:rPr>
              <a:t> </a:t>
            </a:r>
            <a:r>
              <a:rPr lang="en-US" sz="1400" dirty="0" err="1">
                <a:latin typeface="Barlow Condensed" panose="00000506000000000000" pitchFamily="2" charset="0"/>
              </a:rPr>
              <a:t>thực</a:t>
            </a:r>
            <a:r>
              <a:rPr lang="en-US" sz="1400" dirty="0">
                <a:latin typeface="Barlow Condensed" panose="00000506000000000000" pitchFamily="2" charset="0"/>
              </a:rPr>
              <a:t> </a:t>
            </a:r>
            <a:r>
              <a:rPr lang="en-US" sz="1400" dirty="0" err="1">
                <a:latin typeface="Barlow Condensed" panose="00000506000000000000" pitchFamily="2" charset="0"/>
              </a:rPr>
              <a:t>tế</a:t>
            </a:r>
            <a:r>
              <a:rPr lang="en-US" sz="1400" dirty="0">
                <a:latin typeface="Barlow Condensed" panose="00000506000000000000" pitchFamily="2" charset="0"/>
              </a:rPr>
              <a:t> </a:t>
            </a:r>
            <a:r>
              <a:rPr lang="en-US" sz="1400" dirty="0" err="1">
                <a:latin typeface="Barlow Condensed" panose="00000506000000000000" pitchFamily="2" charset="0"/>
              </a:rPr>
              <a:t>cao</a:t>
            </a:r>
            <a:r>
              <a:rPr lang="en-US" sz="1400" dirty="0">
                <a:latin typeface="Barlow Condensed" panose="00000506000000000000" pitchFamily="2" charset="0"/>
              </a:rPr>
              <a:t>.</a:t>
            </a:r>
          </a:p>
          <a:p>
            <a:pPr marL="171450" lvl="0" indent="-171450" algn="l" rtl="0">
              <a:spcBef>
                <a:spcPts val="0"/>
              </a:spcBef>
              <a:spcAft>
                <a:spcPts val="0"/>
              </a:spcAft>
              <a:buFontTx/>
              <a:buChar char="-"/>
            </a:pPr>
            <a:r>
              <a:rPr lang="en-US" sz="1400" dirty="0" err="1">
                <a:latin typeface="Barlow Condensed" panose="00000506000000000000" pitchFamily="2" charset="0"/>
              </a:rPr>
              <a:t>Tối</a:t>
            </a:r>
            <a:r>
              <a:rPr lang="en-US" sz="1400" dirty="0">
                <a:latin typeface="Barlow Condensed" panose="00000506000000000000" pitchFamily="2" charset="0"/>
              </a:rPr>
              <a:t> </a:t>
            </a:r>
            <a:r>
              <a:rPr lang="en-US" sz="1400" dirty="0" err="1">
                <a:latin typeface="Barlow Condensed" panose="00000506000000000000" pitchFamily="2" charset="0"/>
              </a:rPr>
              <a:t>ưu</a:t>
            </a:r>
            <a:r>
              <a:rPr lang="en-US" sz="1400" dirty="0">
                <a:latin typeface="Barlow Condensed" panose="00000506000000000000" pitchFamily="2" charset="0"/>
              </a:rPr>
              <a:t> </a:t>
            </a:r>
            <a:r>
              <a:rPr lang="en-US" sz="1400" dirty="0" err="1">
                <a:latin typeface="Barlow Condensed" panose="00000506000000000000" pitchFamily="2" charset="0"/>
              </a:rPr>
              <a:t>trải</a:t>
            </a:r>
            <a:r>
              <a:rPr lang="en-US" sz="1400" dirty="0">
                <a:latin typeface="Barlow Condensed" panose="00000506000000000000" pitchFamily="2" charset="0"/>
              </a:rPr>
              <a:t> </a:t>
            </a:r>
            <a:r>
              <a:rPr lang="en-US" sz="1400" dirty="0" err="1">
                <a:latin typeface="Barlow Condensed" panose="00000506000000000000" pitchFamily="2" charset="0"/>
              </a:rPr>
              <a:t>nghiệm</a:t>
            </a:r>
            <a:r>
              <a:rPr lang="en-US" sz="1400" dirty="0">
                <a:latin typeface="Barlow Condensed" panose="00000506000000000000" pitchFamily="2" charset="0"/>
              </a:rPr>
              <a:t> </a:t>
            </a:r>
            <a:r>
              <a:rPr lang="en-US" sz="1400" dirty="0" err="1">
                <a:latin typeface="Barlow Condensed" panose="00000506000000000000" pitchFamily="2" charset="0"/>
              </a:rPr>
              <a:t>của</a:t>
            </a:r>
            <a:r>
              <a:rPr lang="en-US" sz="1400" dirty="0">
                <a:latin typeface="Barlow Condensed" panose="00000506000000000000" pitchFamily="2" charset="0"/>
              </a:rPr>
              <a:t> </a:t>
            </a:r>
            <a:r>
              <a:rPr lang="en-US" sz="1400" dirty="0" err="1">
                <a:latin typeface="Barlow Condensed" panose="00000506000000000000" pitchFamily="2" charset="0"/>
              </a:rPr>
              <a:t>người</a:t>
            </a:r>
            <a:r>
              <a:rPr lang="en-US" sz="1400" dirty="0">
                <a:latin typeface="Barlow Condensed" panose="00000506000000000000" pitchFamily="2" charset="0"/>
              </a:rPr>
              <a:t> </a:t>
            </a:r>
            <a:r>
              <a:rPr lang="en-US" sz="1400" dirty="0" err="1">
                <a:latin typeface="Barlow Condensed" panose="00000506000000000000" pitchFamily="2" charset="0"/>
              </a:rPr>
              <a:t>dùng</a:t>
            </a:r>
            <a:endParaRPr lang="en-US" sz="1400" dirty="0">
              <a:latin typeface="Barlow Condensed" panose="00000506000000000000" pitchFamily="2" charset="0"/>
            </a:endParaRPr>
          </a:p>
          <a:p>
            <a:pPr marL="171450" lvl="0" indent="-171450" algn="l" rtl="0">
              <a:spcBef>
                <a:spcPts val="0"/>
              </a:spcBef>
              <a:spcAft>
                <a:spcPts val="0"/>
              </a:spcAft>
              <a:buFontTx/>
              <a:buChar char="-"/>
            </a:pPr>
            <a:r>
              <a:rPr lang="en-US" sz="1400" dirty="0" err="1">
                <a:latin typeface="Barlow Condensed" panose="00000506000000000000" pitchFamily="2" charset="0"/>
              </a:rPr>
              <a:t>Khả</a:t>
            </a:r>
            <a:r>
              <a:rPr lang="en-US" sz="1400" dirty="0">
                <a:latin typeface="Barlow Condensed" panose="00000506000000000000" pitchFamily="2" charset="0"/>
              </a:rPr>
              <a:t> </a:t>
            </a:r>
            <a:r>
              <a:rPr lang="en-US" sz="1400" dirty="0" err="1">
                <a:latin typeface="Barlow Condensed" panose="00000506000000000000" pitchFamily="2" charset="0"/>
              </a:rPr>
              <a:t>năng</a:t>
            </a:r>
            <a:r>
              <a:rPr lang="en-US" sz="1400" dirty="0">
                <a:latin typeface="Barlow Condensed" panose="00000506000000000000" pitchFamily="2" charset="0"/>
              </a:rPr>
              <a:t> </a:t>
            </a:r>
            <a:r>
              <a:rPr lang="en-US" sz="1400" dirty="0" err="1">
                <a:latin typeface="Barlow Condensed" panose="00000506000000000000" pitchFamily="2" charset="0"/>
              </a:rPr>
              <a:t>mở</a:t>
            </a:r>
            <a:r>
              <a:rPr lang="en-US" sz="1400" dirty="0">
                <a:latin typeface="Barlow Condensed" panose="00000506000000000000" pitchFamily="2" charset="0"/>
              </a:rPr>
              <a:t> </a:t>
            </a:r>
            <a:r>
              <a:rPr lang="en-US" sz="1400" dirty="0" err="1">
                <a:latin typeface="Barlow Condensed" panose="00000506000000000000" pitchFamily="2" charset="0"/>
              </a:rPr>
              <a:t>rộng</a:t>
            </a:r>
            <a:r>
              <a:rPr lang="en-US" sz="1400" dirty="0">
                <a:latin typeface="Barlow Condensed" panose="00000506000000000000" pitchFamily="2" charset="0"/>
              </a:rPr>
              <a:t> </a:t>
            </a:r>
            <a:r>
              <a:rPr lang="en-US" sz="1400" dirty="0" err="1">
                <a:latin typeface="Barlow Condensed" panose="00000506000000000000" pitchFamily="2" charset="0"/>
              </a:rPr>
              <a:t>và</a:t>
            </a:r>
            <a:r>
              <a:rPr lang="en-US" sz="1400" dirty="0">
                <a:latin typeface="Barlow Condensed" panose="00000506000000000000" pitchFamily="2" charset="0"/>
              </a:rPr>
              <a:t> </a:t>
            </a:r>
            <a:r>
              <a:rPr lang="en-US" sz="1400" dirty="0" err="1">
                <a:latin typeface="Barlow Condensed" panose="00000506000000000000" pitchFamily="2" charset="0"/>
              </a:rPr>
              <a:t>linh</a:t>
            </a:r>
            <a:r>
              <a:rPr lang="en-US" sz="1400" dirty="0">
                <a:latin typeface="Barlow Condensed" panose="00000506000000000000" pitchFamily="2" charset="0"/>
              </a:rPr>
              <a:t> </a:t>
            </a:r>
            <a:r>
              <a:rPr lang="en-US" sz="1400" dirty="0" err="1">
                <a:latin typeface="Barlow Condensed" panose="00000506000000000000" pitchFamily="2" charset="0"/>
              </a:rPr>
              <a:t>hoạt</a:t>
            </a:r>
            <a:endParaRPr lang="en-US" sz="1400" dirty="0">
              <a:latin typeface="Barlow Condensed" panose="00000506000000000000" pitchFamily="2" charset="0"/>
            </a:endParaRPr>
          </a:p>
          <a:p>
            <a:pPr marL="171450" lvl="0" indent="-171450" algn="l" rtl="0">
              <a:spcBef>
                <a:spcPts val="0"/>
              </a:spcBef>
              <a:spcAft>
                <a:spcPts val="0"/>
              </a:spcAft>
              <a:buFontTx/>
              <a:buChar char="-"/>
            </a:pPr>
            <a:r>
              <a:rPr lang="en-US" sz="1400" dirty="0" err="1">
                <a:latin typeface="Barlow Condensed" panose="00000506000000000000" pitchFamily="2" charset="0"/>
              </a:rPr>
              <a:t>Ứng</a:t>
            </a:r>
            <a:r>
              <a:rPr lang="en-US" sz="1400" dirty="0">
                <a:latin typeface="Barlow Condensed" panose="00000506000000000000" pitchFamily="2" charset="0"/>
              </a:rPr>
              <a:t> </a:t>
            </a:r>
            <a:r>
              <a:rPr lang="en-US" sz="1400" dirty="0" err="1">
                <a:latin typeface="Barlow Condensed" panose="00000506000000000000" pitchFamily="2" charset="0"/>
              </a:rPr>
              <a:t>dụng</a:t>
            </a:r>
            <a:r>
              <a:rPr lang="en-US" sz="1400" dirty="0">
                <a:latin typeface="Barlow Condensed" panose="00000506000000000000" pitchFamily="2" charset="0"/>
              </a:rPr>
              <a:t> </a:t>
            </a:r>
            <a:r>
              <a:rPr lang="en-US" sz="1400" dirty="0" err="1">
                <a:latin typeface="Barlow Condensed" panose="00000506000000000000" pitchFamily="2" charset="0"/>
              </a:rPr>
              <a:t>công</a:t>
            </a:r>
            <a:r>
              <a:rPr lang="en-US" sz="1400" dirty="0">
                <a:latin typeface="Barlow Condensed" panose="00000506000000000000" pitchFamily="2" charset="0"/>
              </a:rPr>
              <a:t> </a:t>
            </a:r>
            <a:r>
              <a:rPr lang="en-US" sz="1400" dirty="0" err="1">
                <a:latin typeface="Barlow Condensed" panose="00000506000000000000" pitchFamily="2" charset="0"/>
              </a:rPr>
              <a:t>nghệ</a:t>
            </a:r>
            <a:r>
              <a:rPr lang="en-US" sz="1400" dirty="0">
                <a:latin typeface="Barlow Condensed" panose="00000506000000000000" pitchFamily="2" charset="0"/>
              </a:rPr>
              <a:t> </a:t>
            </a:r>
            <a:r>
              <a:rPr lang="en-US" sz="1400" dirty="0" err="1">
                <a:latin typeface="Barlow Condensed" panose="00000506000000000000" pitchFamily="2" charset="0"/>
              </a:rPr>
              <a:t>hiện</a:t>
            </a:r>
            <a:r>
              <a:rPr lang="en-US" sz="1400" dirty="0">
                <a:latin typeface="Barlow Condensed" panose="00000506000000000000" pitchFamily="2" charset="0"/>
              </a:rPr>
              <a:t> </a:t>
            </a:r>
            <a:r>
              <a:rPr lang="en-US" sz="1400" dirty="0" err="1">
                <a:latin typeface="Barlow Condensed" panose="00000506000000000000" pitchFamily="2" charset="0"/>
              </a:rPr>
              <a:t>đại</a:t>
            </a:r>
            <a:endParaRPr lang="en-US" sz="1400" dirty="0">
              <a:latin typeface="Barlow Condensed" panose="00000506000000000000" pitchFamily="2" charset="0"/>
            </a:endParaRPr>
          </a:p>
          <a:p>
            <a:pPr marL="171450" lvl="0" indent="-171450" algn="l" rtl="0">
              <a:spcBef>
                <a:spcPts val="0"/>
              </a:spcBef>
              <a:spcAft>
                <a:spcPts val="0"/>
              </a:spcAft>
              <a:buFontTx/>
              <a:buChar char="-"/>
            </a:pPr>
            <a:endParaRPr lang="en-US" dirty="0">
              <a:latin typeface="Barlow Condensed" panose="00000506000000000000" pitchFamily="2" charset="0"/>
            </a:endParaRPr>
          </a:p>
          <a:p>
            <a:pPr marL="171450" lvl="0" indent="-171450" algn="l" rtl="0">
              <a:spcBef>
                <a:spcPts val="0"/>
              </a:spcBef>
              <a:spcAft>
                <a:spcPts val="0"/>
              </a:spcAft>
              <a:buFontTx/>
              <a:buChar char="-"/>
            </a:pPr>
            <a:endParaRPr lang="en-US" dirty="0">
              <a:latin typeface="Barlow Condensed" panose="00000506000000000000" pitchFamily="2" charset="0"/>
            </a:endParaRPr>
          </a:p>
        </p:txBody>
      </p:sp>
      <p:pic>
        <p:nvPicPr>
          <p:cNvPr id="6" name="Chỗ dành sẵn cho Hình ảnh 5" descr="Ảnh có chứa mây, văn bản, bầu trời, graffiti&#10;&#10;Mô tả được tạo tự động">
            <a:extLst>
              <a:ext uri="{FF2B5EF4-FFF2-40B4-BE49-F238E27FC236}">
                <a16:creationId xmlns:a16="http://schemas.microsoft.com/office/drawing/2014/main" id="{8B6AB0D6-DD84-CC49-03AA-4D66E5BB4B57}"/>
              </a:ext>
            </a:extLst>
          </p:cNvPr>
          <p:cNvPicPr>
            <a:picLocks noGrp="1" noChangeAspect="1"/>
          </p:cNvPicPr>
          <p:nvPr>
            <p:ph type="pic" idx="2"/>
          </p:nvPr>
        </p:nvPicPr>
        <p:blipFill>
          <a:blip r:embed="rId2"/>
          <a:srcRect t="13006" b="13006"/>
          <a:stretch>
            <a:fillRect/>
          </a:stretch>
        </p:blipFill>
        <p:spPr/>
      </p:pic>
    </p:spTree>
    <p:extLst>
      <p:ext uri="{BB962C8B-B14F-4D97-AF65-F5344CB8AC3E}">
        <p14:creationId xmlns:p14="http://schemas.microsoft.com/office/powerpoint/2010/main" val="730009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5">
          <a:extLst>
            <a:ext uri="{FF2B5EF4-FFF2-40B4-BE49-F238E27FC236}">
              <a16:creationId xmlns:a16="http://schemas.microsoft.com/office/drawing/2014/main" id="{9BB11641-85AA-8855-C9DF-CA25C28FA397}"/>
            </a:ext>
          </a:extLst>
        </p:cNvPr>
        <p:cNvGrpSpPr/>
        <p:nvPr/>
      </p:nvGrpSpPr>
      <p:grpSpPr>
        <a:xfrm>
          <a:off x="0" y="0"/>
          <a:ext cx="0" cy="0"/>
          <a:chOff x="0" y="0"/>
          <a:chExt cx="0" cy="0"/>
        </a:xfrm>
      </p:grpSpPr>
      <p:sp>
        <p:nvSpPr>
          <p:cNvPr id="476" name="Google Shape;476;p33">
            <a:extLst>
              <a:ext uri="{FF2B5EF4-FFF2-40B4-BE49-F238E27FC236}">
                <a16:creationId xmlns:a16="http://schemas.microsoft.com/office/drawing/2014/main" id="{66FEC443-F020-D301-0F21-FC8E94E6D138}"/>
              </a:ext>
            </a:extLst>
          </p:cNvPr>
          <p:cNvSpPr txBox="1">
            <a:spLocks noGrp="1"/>
          </p:cNvSpPr>
          <p:nvPr>
            <p:ph type="subTitle" idx="6"/>
          </p:nvPr>
        </p:nvSpPr>
        <p:spPr>
          <a:xfrm>
            <a:off x="1253225" y="3027525"/>
            <a:ext cx="3483024"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Tối ưu hóa hiệu xuất</a:t>
            </a:r>
            <a:endParaRPr dirty="0">
              <a:latin typeface="Be Vietnam Pro" pitchFamily="2" charset="0"/>
            </a:endParaRPr>
          </a:p>
        </p:txBody>
      </p:sp>
      <p:sp>
        <p:nvSpPr>
          <p:cNvPr id="477" name="Google Shape;477;p33">
            <a:extLst>
              <a:ext uri="{FF2B5EF4-FFF2-40B4-BE49-F238E27FC236}">
                <a16:creationId xmlns:a16="http://schemas.microsoft.com/office/drawing/2014/main" id="{28C5934D-3618-D050-D030-F31808BC6BA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e Vietnam Pro" pitchFamily="2" charset="0"/>
              </a:rPr>
              <a:t>HƯỚNG PHÁT TRIỂN</a:t>
            </a:r>
            <a:endParaRPr dirty="0">
              <a:latin typeface="Be Vietnam Pro" pitchFamily="2" charset="0"/>
            </a:endParaRPr>
          </a:p>
        </p:txBody>
      </p:sp>
      <p:sp>
        <p:nvSpPr>
          <p:cNvPr id="478" name="Google Shape;478;p33">
            <a:extLst>
              <a:ext uri="{FF2B5EF4-FFF2-40B4-BE49-F238E27FC236}">
                <a16:creationId xmlns:a16="http://schemas.microsoft.com/office/drawing/2014/main" id="{D84E9408-A987-B839-D19D-F3F89A4D2749}"/>
              </a:ext>
            </a:extLst>
          </p:cNvPr>
          <p:cNvSpPr txBox="1">
            <a:spLocks noGrp="1"/>
          </p:cNvSpPr>
          <p:nvPr>
            <p:ph type="subTitle" idx="1"/>
          </p:nvPr>
        </p:nvSpPr>
        <p:spPr>
          <a:xfrm>
            <a:off x="1253225" y="1991400"/>
            <a:ext cx="3082200" cy="6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Calibri Light" panose="020F0302020204030204" pitchFamily="34" charset="0"/>
                <a:ea typeface="Calibri Light" panose="020F0302020204030204" pitchFamily="34" charset="0"/>
                <a:cs typeface="Calibri Light" panose="020F0302020204030204" pitchFamily="34" charset="0"/>
              </a:rPr>
              <a:t>Bổ sung các tính năng như chương trình khuyến mãi, khách hàng thân thiết và các tính năng thông báo thời gian thực.</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79" name="Google Shape;479;p33">
            <a:extLst>
              <a:ext uri="{FF2B5EF4-FFF2-40B4-BE49-F238E27FC236}">
                <a16:creationId xmlns:a16="http://schemas.microsoft.com/office/drawing/2014/main" id="{C36DEDBB-28EE-D7EC-8C0A-37A3197E2010}"/>
              </a:ext>
            </a:extLst>
          </p:cNvPr>
          <p:cNvSpPr txBox="1">
            <a:spLocks noGrp="1"/>
          </p:cNvSpPr>
          <p:nvPr>
            <p:ph type="subTitle" idx="2"/>
          </p:nvPr>
        </p:nvSpPr>
        <p:spPr>
          <a:xfrm>
            <a:off x="5348580" y="1991400"/>
            <a:ext cx="3082200" cy="6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Calibri Light" panose="020F0302020204030204" pitchFamily="34" charset="0"/>
                <a:ea typeface="Calibri Light" panose="020F0302020204030204" pitchFamily="34" charset="0"/>
                <a:cs typeface="Calibri Light" panose="020F0302020204030204" pitchFamily="34" charset="0"/>
              </a:rPr>
              <a:t>Triển khai các biện pháp bảo mật nâng cao như xác thực 2 lớp (2FA) hoặc mã hóa dữ liệu mạnh hơn nhằm bảo vệ thông tin khách hàng.</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80" name="Google Shape;480;p33">
            <a:extLst>
              <a:ext uri="{FF2B5EF4-FFF2-40B4-BE49-F238E27FC236}">
                <a16:creationId xmlns:a16="http://schemas.microsoft.com/office/drawing/2014/main" id="{3DBC17F4-3EAF-E54F-A276-56DBC0E43DC5}"/>
              </a:ext>
            </a:extLst>
          </p:cNvPr>
          <p:cNvSpPr txBox="1">
            <a:spLocks noGrp="1"/>
          </p:cNvSpPr>
          <p:nvPr>
            <p:ph type="subTitle" idx="3"/>
          </p:nvPr>
        </p:nvSpPr>
        <p:spPr>
          <a:xfrm>
            <a:off x="1253224" y="3503025"/>
            <a:ext cx="30822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Calibri Light" panose="020F0302020204030204" pitchFamily="34" charset="0"/>
                <a:ea typeface="Calibri Light" panose="020F0302020204030204" pitchFamily="34" charset="0"/>
                <a:cs typeface="Calibri Light" panose="020F0302020204030204" pitchFamily="34" charset="0"/>
              </a:rPr>
              <a:t>Áp dụng các kỹ thuật tối ưu hóa như </a:t>
            </a:r>
            <a:r>
              <a:rPr lang="vi-VN" dirty="0" err="1">
                <a:latin typeface="Calibri Light" panose="020F0302020204030204" pitchFamily="34" charset="0"/>
                <a:ea typeface="Calibri Light" panose="020F0302020204030204" pitchFamily="34" charset="0"/>
                <a:cs typeface="Calibri Light" panose="020F0302020204030204" pitchFamily="34" charset="0"/>
              </a:rPr>
              <a:t>caching</a:t>
            </a:r>
            <a:r>
              <a:rPr lang="vi-VN" dirty="0">
                <a:latin typeface="Calibri Light" panose="020F0302020204030204" pitchFamily="34" charset="0"/>
                <a:ea typeface="Calibri Light" panose="020F0302020204030204" pitchFamily="34" charset="0"/>
                <a:cs typeface="Calibri Light" panose="020F0302020204030204" pitchFamily="34" charset="0"/>
              </a:rPr>
              <a:t>, tối ưu các </a:t>
            </a:r>
            <a:r>
              <a:rPr lang="vi-VN" dirty="0" err="1">
                <a:latin typeface="Calibri Light" panose="020F0302020204030204" pitchFamily="34" charset="0"/>
                <a:ea typeface="Calibri Light" panose="020F0302020204030204" pitchFamily="34" charset="0"/>
                <a:cs typeface="Calibri Light" panose="020F0302020204030204" pitchFamily="34" charset="0"/>
              </a:rPr>
              <a:t>logic</a:t>
            </a:r>
            <a:r>
              <a:rPr lang="vi-VN" dirty="0">
                <a:latin typeface="Calibri Light" panose="020F0302020204030204" pitchFamily="34" charset="0"/>
                <a:ea typeface="Calibri Light" panose="020F0302020204030204" pitchFamily="34" charset="0"/>
                <a:cs typeface="Calibri Light" panose="020F0302020204030204" pitchFamily="34" charset="0"/>
              </a:rPr>
              <a:t> để đem lại hiệu suất cao, đặc biệt trong điều kiện tải cao.</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81" name="Google Shape;481;p33">
            <a:extLst>
              <a:ext uri="{FF2B5EF4-FFF2-40B4-BE49-F238E27FC236}">
                <a16:creationId xmlns:a16="http://schemas.microsoft.com/office/drawing/2014/main" id="{14D0AF2E-F497-72B7-0A9B-4BF53A5F7E69}"/>
              </a:ext>
            </a:extLst>
          </p:cNvPr>
          <p:cNvSpPr txBox="1">
            <a:spLocks noGrp="1"/>
          </p:cNvSpPr>
          <p:nvPr>
            <p:ph type="subTitle" idx="4"/>
          </p:nvPr>
        </p:nvSpPr>
        <p:spPr>
          <a:xfrm>
            <a:off x="5348585" y="3503025"/>
            <a:ext cx="30822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Calibri Light" panose="020F0302020204030204" pitchFamily="34" charset="0"/>
                <a:ea typeface="Calibri Light" panose="020F0302020204030204" pitchFamily="34" charset="0"/>
                <a:cs typeface="Calibri Light" panose="020F0302020204030204" pitchFamily="34" charset="0"/>
              </a:rPr>
              <a:t>Tích hợp hệ thống phân tích dữ liệu để theo dõi xu hướng người dùng, đưa ra các quyết định kinh doanh chiến lược dựa trên dữ liệu thu thập.</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82" name="Google Shape;482;p33">
            <a:extLst>
              <a:ext uri="{FF2B5EF4-FFF2-40B4-BE49-F238E27FC236}">
                <a16:creationId xmlns:a16="http://schemas.microsoft.com/office/drawing/2014/main" id="{DB3B51D5-44EC-51C2-DE11-D163CA9573BE}"/>
              </a:ext>
            </a:extLst>
          </p:cNvPr>
          <p:cNvSpPr txBox="1">
            <a:spLocks noGrp="1"/>
          </p:cNvSpPr>
          <p:nvPr>
            <p:ph type="subTitle" idx="5"/>
          </p:nvPr>
        </p:nvSpPr>
        <p:spPr>
          <a:xfrm>
            <a:off x="1253225" y="1515900"/>
            <a:ext cx="3483024"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Be Vietnam Pro" pitchFamily="2" charset="0"/>
              </a:rPr>
              <a:t>Mở</a:t>
            </a:r>
            <a:r>
              <a:rPr lang="en-US" dirty="0">
                <a:latin typeface="Be Vietnam Pro" pitchFamily="2" charset="0"/>
              </a:rPr>
              <a:t> </a:t>
            </a:r>
            <a:r>
              <a:rPr lang="en-US" dirty="0" err="1">
                <a:latin typeface="Be Vietnam Pro" pitchFamily="2" charset="0"/>
              </a:rPr>
              <a:t>rộng</a:t>
            </a:r>
            <a:r>
              <a:rPr lang="en-US" dirty="0">
                <a:latin typeface="Be Vietnam Pro" pitchFamily="2" charset="0"/>
              </a:rPr>
              <a:t> </a:t>
            </a:r>
            <a:r>
              <a:rPr lang="en-US" dirty="0" err="1">
                <a:latin typeface="Be Vietnam Pro" pitchFamily="2" charset="0"/>
              </a:rPr>
              <a:t>tính</a:t>
            </a:r>
            <a:r>
              <a:rPr lang="en-US" dirty="0">
                <a:latin typeface="Be Vietnam Pro" pitchFamily="2" charset="0"/>
              </a:rPr>
              <a:t> </a:t>
            </a:r>
            <a:r>
              <a:rPr lang="en-US" dirty="0" err="1">
                <a:latin typeface="Be Vietnam Pro" pitchFamily="2" charset="0"/>
              </a:rPr>
              <a:t>năng</a:t>
            </a:r>
            <a:endParaRPr dirty="0">
              <a:latin typeface="Be Vietnam Pro" pitchFamily="2" charset="0"/>
            </a:endParaRPr>
          </a:p>
        </p:txBody>
      </p:sp>
      <p:sp>
        <p:nvSpPr>
          <p:cNvPr id="483" name="Google Shape;483;p33">
            <a:extLst>
              <a:ext uri="{FF2B5EF4-FFF2-40B4-BE49-F238E27FC236}">
                <a16:creationId xmlns:a16="http://schemas.microsoft.com/office/drawing/2014/main" id="{7E277BB1-38CA-EEFF-4978-F7E058F24B6D}"/>
              </a:ext>
            </a:extLst>
          </p:cNvPr>
          <p:cNvSpPr txBox="1">
            <a:spLocks noGrp="1"/>
          </p:cNvSpPr>
          <p:nvPr>
            <p:ph type="subTitle" idx="7"/>
          </p:nvPr>
        </p:nvSpPr>
        <p:spPr>
          <a:xfrm>
            <a:off x="5348556" y="1515900"/>
            <a:ext cx="3483024"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Cải thiện bảo mật</a:t>
            </a:r>
            <a:endParaRPr dirty="0">
              <a:latin typeface="Be Vietnam Pro" pitchFamily="2" charset="0"/>
            </a:endParaRPr>
          </a:p>
        </p:txBody>
      </p:sp>
      <p:sp>
        <p:nvSpPr>
          <p:cNvPr id="484" name="Google Shape;484;p33">
            <a:extLst>
              <a:ext uri="{FF2B5EF4-FFF2-40B4-BE49-F238E27FC236}">
                <a16:creationId xmlns:a16="http://schemas.microsoft.com/office/drawing/2014/main" id="{5FC28410-80DF-A2BC-3D32-6AC006AC093E}"/>
              </a:ext>
            </a:extLst>
          </p:cNvPr>
          <p:cNvSpPr txBox="1">
            <a:spLocks noGrp="1"/>
          </p:cNvSpPr>
          <p:nvPr>
            <p:ph type="subTitle" idx="8"/>
          </p:nvPr>
        </p:nvSpPr>
        <p:spPr>
          <a:xfrm>
            <a:off x="5348556" y="3027525"/>
            <a:ext cx="3483024" cy="4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e Vietnam Pro" pitchFamily="2" charset="0"/>
              </a:rPr>
              <a:t>Phân tích dữ liệu và báo cáo</a:t>
            </a:r>
            <a:endParaRPr dirty="0">
              <a:latin typeface="Be Vietnam Pro" pitchFamily="2" charset="0"/>
            </a:endParaRPr>
          </a:p>
        </p:txBody>
      </p:sp>
      <p:grpSp>
        <p:nvGrpSpPr>
          <p:cNvPr id="485" name="Google Shape;485;p33">
            <a:extLst>
              <a:ext uri="{FF2B5EF4-FFF2-40B4-BE49-F238E27FC236}">
                <a16:creationId xmlns:a16="http://schemas.microsoft.com/office/drawing/2014/main" id="{52EB3001-F4B4-8486-180E-73DB784FFC22}"/>
              </a:ext>
            </a:extLst>
          </p:cNvPr>
          <p:cNvGrpSpPr/>
          <p:nvPr/>
        </p:nvGrpSpPr>
        <p:grpSpPr>
          <a:xfrm>
            <a:off x="809754" y="1570022"/>
            <a:ext cx="367261" cy="367261"/>
            <a:chOff x="-65145700" y="3727425"/>
            <a:chExt cx="317425" cy="317425"/>
          </a:xfrm>
        </p:grpSpPr>
        <p:sp>
          <p:nvSpPr>
            <p:cNvPr id="486" name="Google Shape;486;p33">
              <a:extLst>
                <a:ext uri="{FF2B5EF4-FFF2-40B4-BE49-F238E27FC236}">
                  <a16:creationId xmlns:a16="http://schemas.microsoft.com/office/drawing/2014/main" id="{FB181E74-D35E-142F-D923-5731B2FED642}"/>
                </a:ext>
              </a:extLst>
            </p:cNvPr>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a:extLst>
                <a:ext uri="{FF2B5EF4-FFF2-40B4-BE49-F238E27FC236}">
                  <a16:creationId xmlns:a16="http://schemas.microsoft.com/office/drawing/2014/main" id="{2A1FE4AF-FB7D-0E44-D5FB-D6C26BB24A22}"/>
                </a:ext>
              </a:extLst>
            </p:cNvPr>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3">
            <a:extLst>
              <a:ext uri="{FF2B5EF4-FFF2-40B4-BE49-F238E27FC236}">
                <a16:creationId xmlns:a16="http://schemas.microsoft.com/office/drawing/2014/main" id="{8C7AE668-52A5-0029-81C9-6FBABCD72960}"/>
              </a:ext>
            </a:extLst>
          </p:cNvPr>
          <p:cNvGrpSpPr/>
          <p:nvPr/>
        </p:nvGrpSpPr>
        <p:grpSpPr>
          <a:xfrm>
            <a:off x="4901695" y="3081256"/>
            <a:ext cx="370645" cy="368042"/>
            <a:chOff x="-63250675" y="3744075"/>
            <a:chExt cx="320350" cy="318100"/>
          </a:xfrm>
        </p:grpSpPr>
        <p:sp>
          <p:nvSpPr>
            <p:cNvPr id="489" name="Google Shape;489;p33">
              <a:extLst>
                <a:ext uri="{FF2B5EF4-FFF2-40B4-BE49-F238E27FC236}">
                  <a16:creationId xmlns:a16="http://schemas.microsoft.com/office/drawing/2014/main" id="{51A9AEBB-240C-EDE7-7750-CFFD10C496BE}"/>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a:extLst>
                <a:ext uri="{FF2B5EF4-FFF2-40B4-BE49-F238E27FC236}">
                  <a16:creationId xmlns:a16="http://schemas.microsoft.com/office/drawing/2014/main" id="{B2125B07-B823-37CD-6F34-B77628BFD89E}"/>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a:extLst>
                <a:ext uri="{FF2B5EF4-FFF2-40B4-BE49-F238E27FC236}">
                  <a16:creationId xmlns:a16="http://schemas.microsoft.com/office/drawing/2014/main" id="{1E52F6F7-0A9F-E524-48FC-A2FFA88D0A4A}"/>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3">
            <a:extLst>
              <a:ext uri="{FF2B5EF4-FFF2-40B4-BE49-F238E27FC236}">
                <a16:creationId xmlns:a16="http://schemas.microsoft.com/office/drawing/2014/main" id="{DFFFA8B1-4564-9B6F-E120-3F00A7478065}"/>
              </a:ext>
            </a:extLst>
          </p:cNvPr>
          <p:cNvGrpSpPr/>
          <p:nvPr/>
        </p:nvGrpSpPr>
        <p:grpSpPr>
          <a:xfrm>
            <a:off x="4959784" y="1570022"/>
            <a:ext cx="312592" cy="367261"/>
            <a:chOff x="-64022550" y="3727425"/>
            <a:chExt cx="270175" cy="317425"/>
          </a:xfrm>
        </p:grpSpPr>
        <p:sp>
          <p:nvSpPr>
            <p:cNvPr id="493" name="Google Shape;493;p33">
              <a:extLst>
                <a:ext uri="{FF2B5EF4-FFF2-40B4-BE49-F238E27FC236}">
                  <a16:creationId xmlns:a16="http://schemas.microsoft.com/office/drawing/2014/main" id="{A1E41A55-DF39-21B5-DFF8-6E2A483B9EA9}"/>
                </a:ext>
              </a:extLst>
            </p:cNvPr>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a:extLst>
                <a:ext uri="{FF2B5EF4-FFF2-40B4-BE49-F238E27FC236}">
                  <a16:creationId xmlns:a16="http://schemas.microsoft.com/office/drawing/2014/main" id="{05741755-97E9-259F-EBFA-15955A5A8F90}"/>
                </a:ext>
              </a:extLst>
            </p:cNvPr>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a:extLst>
                <a:ext uri="{FF2B5EF4-FFF2-40B4-BE49-F238E27FC236}">
                  <a16:creationId xmlns:a16="http://schemas.microsoft.com/office/drawing/2014/main" id="{C43F7849-0E6F-59AF-B894-317FE0B10D4E}"/>
                </a:ext>
              </a:extLst>
            </p:cNvPr>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33">
            <a:extLst>
              <a:ext uri="{FF2B5EF4-FFF2-40B4-BE49-F238E27FC236}">
                <a16:creationId xmlns:a16="http://schemas.microsoft.com/office/drawing/2014/main" id="{E7A95C54-0220-2CE8-9309-8D60F0C1F9A4}"/>
              </a:ext>
            </a:extLst>
          </p:cNvPr>
          <p:cNvGrpSpPr/>
          <p:nvPr/>
        </p:nvGrpSpPr>
        <p:grpSpPr>
          <a:xfrm>
            <a:off x="806089" y="3081518"/>
            <a:ext cx="370934" cy="367521"/>
            <a:chOff x="-63679950" y="4093450"/>
            <a:chExt cx="320600" cy="317650"/>
          </a:xfrm>
        </p:grpSpPr>
        <p:sp>
          <p:nvSpPr>
            <p:cNvPr id="497" name="Google Shape;497;p33">
              <a:extLst>
                <a:ext uri="{FF2B5EF4-FFF2-40B4-BE49-F238E27FC236}">
                  <a16:creationId xmlns:a16="http://schemas.microsoft.com/office/drawing/2014/main" id="{809D2AC6-CCAD-B82D-7380-E15ABF26656A}"/>
                </a:ext>
              </a:extLst>
            </p:cNvPr>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a:extLst>
                <a:ext uri="{FF2B5EF4-FFF2-40B4-BE49-F238E27FC236}">
                  <a16:creationId xmlns:a16="http://schemas.microsoft.com/office/drawing/2014/main" id="{A82869C3-2097-9E54-4F52-197B6A7137F4}"/>
                </a:ext>
              </a:extLst>
            </p:cNvPr>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a:extLst>
                <a:ext uri="{FF2B5EF4-FFF2-40B4-BE49-F238E27FC236}">
                  <a16:creationId xmlns:a16="http://schemas.microsoft.com/office/drawing/2014/main" id="{76937AAA-FC49-D2D2-F7E8-642765D34356}"/>
                </a:ext>
              </a:extLst>
            </p:cNvPr>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9084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5"/>
          <p:cNvSpPr txBox="1">
            <a:spLocks noGrp="1"/>
          </p:cNvSpPr>
          <p:nvPr>
            <p:ph type="title"/>
          </p:nvPr>
        </p:nvSpPr>
        <p:spPr>
          <a:xfrm>
            <a:off x="4279074" y="1517555"/>
            <a:ext cx="41517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793" name="Google Shape;793;p45"/>
          <p:cNvSpPr txBox="1">
            <a:spLocks noGrp="1"/>
          </p:cNvSpPr>
          <p:nvPr>
            <p:ph type="subTitle" idx="1"/>
          </p:nvPr>
        </p:nvSpPr>
        <p:spPr>
          <a:xfrm>
            <a:off x="4279025" y="2557730"/>
            <a:ext cx="4151700" cy="105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dirty="0">
                <a:latin typeface="Syne"/>
                <a:ea typeface="Syne"/>
                <a:cs typeface="Syne"/>
                <a:sym typeface="Syne"/>
              </a:rPr>
              <a:t>Do you have any questions?</a:t>
            </a:r>
            <a:endParaRPr b="1" dirty="0">
              <a:latin typeface="Syne"/>
              <a:ea typeface="Syne"/>
              <a:cs typeface="Syne"/>
              <a:sym typeface="Syne"/>
            </a:endParaRPr>
          </a:p>
          <a:p>
            <a:pPr marL="0" lvl="0" indent="0" algn="r" rtl="0">
              <a:spcBef>
                <a:spcPts val="0"/>
              </a:spcBef>
              <a:spcAft>
                <a:spcPts val="0"/>
              </a:spcAft>
              <a:buNone/>
            </a:pPr>
            <a:endParaRPr dirty="0"/>
          </a:p>
        </p:txBody>
      </p:sp>
      <p:sp>
        <p:nvSpPr>
          <p:cNvPr id="794" name="Google Shape;794;p45"/>
          <p:cNvSpPr txBox="1"/>
          <p:nvPr/>
        </p:nvSpPr>
        <p:spPr>
          <a:xfrm>
            <a:off x="4283525" y="4205950"/>
            <a:ext cx="41517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Sinh viên: Phan Thanh Thưởng – B2014795</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805" name="Google Shape;805;p45"/>
          <p:cNvSpPr/>
          <p:nvPr/>
        </p:nvSpPr>
        <p:spPr>
          <a:xfrm>
            <a:off x="726100" y="539400"/>
            <a:ext cx="3557400" cy="4064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1458463" y="1725034"/>
            <a:ext cx="2017025" cy="1693433"/>
          </a:xfrm>
          <a:custGeom>
            <a:avLst/>
            <a:gdLst/>
            <a:ahLst/>
            <a:cxnLst/>
            <a:rect l="l" t="t" r="r" b="b"/>
            <a:pathLst>
              <a:path w="223555" h="187690" extrusionOk="0">
                <a:moveTo>
                  <a:pt x="101274" y="0"/>
                </a:moveTo>
                <a:cubicBezTo>
                  <a:pt x="101103" y="0"/>
                  <a:pt x="100591" y="0"/>
                  <a:pt x="100420" y="342"/>
                </a:cubicBezTo>
                <a:cubicBezTo>
                  <a:pt x="100079" y="683"/>
                  <a:pt x="99737" y="1196"/>
                  <a:pt x="99395" y="1537"/>
                </a:cubicBezTo>
                <a:cubicBezTo>
                  <a:pt x="66434" y="32107"/>
                  <a:pt x="33644" y="62677"/>
                  <a:pt x="683" y="93418"/>
                </a:cubicBezTo>
                <a:cubicBezTo>
                  <a:pt x="513" y="93589"/>
                  <a:pt x="342" y="93589"/>
                  <a:pt x="0" y="93760"/>
                </a:cubicBezTo>
                <a:lnTo>
                  <a:pt x="0" y="94272"/>
                </a:lnTo>
                <a:cubicBezTo>
                  <a:pt x="342" y="94443"/>
                  <a:pt x="683" y="94614"/>
                  <a:pt x="1025" y="94784"/>
                </a:cubicBezTo>
                <a:cubicBezTo>
                  <a:pt x="33474" y="125184"/>
                  <a:pt x="66093" y="155241"/>
                  <a:pt x="98712" y="185641"/>
                </a:cubicBezTo>
                <a:cubicBezTo>
                  <a:pt x="99566" y="186153"/>
                  <a:pt x="100249" y="187007"/>
                  <a:pt x="101103" y="187690"/>
                </a:cubicBezTo>
                <a:cubicBezTo>
                  <a:pt x="106397" y="181883"/>
                  <a:pt x="111521" y="176418"/>
                  <a:pt x="116644" y="170782"/>
                </a:cubicBezTo>
                <a:cubicBezTo>
                  <a:pt x="93247" y="149093"/>
                  <a:pt x="69850" y="127575"/>
                  <a:pt x="46624" y="105885"/>
                </a:cubicBezTo>
                <a:cubicBezTo>
                  <a:pt x="46624" y="105714"/>
                  <a:pt x="46795" y="105544"/>
                  <a:pt x="46795" y="105373"/>
                </a:cubicBezTo>
                <a:lnTo>
                  <a:pt x="220821" y="105373"/>
                </a:lnTo>
                <a:cubicBezTo>
                  <a:pt x="221675" y="105373"/>
                  <a:pt x="222700" y="105544"/>
                  <a:pt x="223554" y="105544"/>
                </a:cubicBezTo>
                <a:lnTo>
                  <a:pt x="223554" y="81976"/>
                </a:lnTo>
                <a:cubicBezTo>
                  <a:pt x="222700" y="82317"/>
                  <a:pt x="221846" y="82317"/>
                  <a:pt x="220992" y="82317"/>
                </a:cubicBezTo>
                <a:lnTo>
                  <a:pt x="46795" y="82317"/>
                </a:lnTo>
                <a:cubicBezTo>
                  <a:pt x="46795" y="82317"/>
                  <a:pt x="46624" y="81976"/>
                  <a:pt x="46624" y="81805"/>
                </a:cubicBezTo>
                <a:cubicBezTo>
                  <a:pt x="69850" y="60286"/>
                  <a:pt x="93247" y="38768"/>
                  <a:pt x="116644" y="16908"/>
                </a:cubicBezTo>
                <a:cubicBezTo>
                  <a:pt x="114766" y="14687"/>
                  <a:pt x="112887" y="12809"/>
                  <a:pt x="111179" y="10930"/>
                </a:cubicBezTo>
                <a:cubicBezTo>
                  <a:pt x="107764" y="7344"/>
                  <a:pt x="104519" y="3757"/>
                  <a:pt x="101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4"/>
        <p:cNvGrpSpPr/>
        <p:nvPr/>
      </p:nvGrpSpPr>
      <p:grpSpPr>
        <a:xfrm>
          <a:off x="0" y="0"/>
          <a:ext cx="0" cy="0"/>
          <a:chOff x="0" y="0"/>
          <a:chExt cx="0" cy="0"/>
        </a:xfrm>
      </p:grpSpPr>
      <p:sp>
        <p:nvSpPr>
          <p:cNvPr id="435" name="Google Shape;435;p30"/>
          <p:cNvSpPr txBox="1">
            <a:spLocks noGrp="1"/>
          </p:cNvSpPr>
          <p:nvPr>
            <p:ph type="title"/>
          </p:nvPr>
        </p:nvSpPr>
        <p:spPr>
          <a:xfrm>
            <a:off x="713225" y="2962950"/>
            <a:ext cx="4839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a:t>
            </a:r>
            <a:endParaRPr dirty="0"/>
          </a:p>
        </p:txBody>
      </p:sp>
      <p:sp>
        <p:nvSpPr>
          <p:cNvPr id="436" name="Google Shape;436;p30"/>
          <p:cNvSpPr txBox="1">
            <a:spLocks noGrp="1"/>
          </p:cNvSpPr>
          <p:nvPr>
            <p:ph type="title" idx="2"/>
          </p:nvPr>
        </p:nvSpPr>
        <p:spPr>
          <a:xfrm>
            <a:off x="713224" y="539500"/>
            <a:ext cx="4430275" cy="16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NEXT</a:t>
            </a:r>
            <a:endParaRPr dirty="0"/>
          </a:p>
        </p:txBody>
      </p:sp>
      <p:pic>
        <p:nvPicPr>
          <p:cNvPr id="437" name="Google Shape;437;p30"/>
          <p:cNvPicPr preferRelativeResize="0">
            <a:picLocks noGrp="1"/>
          </p:cNvPicPr>
          <p:nvPr>
            <p:ph type="pic" idx="3"/>
          </p:nvPr>
        </p:nvPicPr>
        <p:blipFill rotWithShape="1">
          <a:blip r:embed="rId3">
            <a:alphaModFix/>
          </a:blip>
          <a:srcRect l="20640" t="5401" r="41798"/>
          <a:stretch/>
        </p:blipFill>
        <p:spPr>
          <a:xfrm>
            <a:off x="5692850" y="0"/>
            <a:ext cx="2737925" cy="46039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88008" y="495226"/>
            <a:ext cx="3486076" cy="435769"/>
          </a:xfrm>
          <a:prstGeom prst="rect">
            <a:avLst/>
          </a:prstGeom>
          <a:noFill/>
          <a:ln/>
        </p:spPr>
        <p:txBody>
          <a:bodyPr wrap="none" lIns="0" tIns="0" rIns="0" bIns="0" rtlCol="0" anchor="t"/>
          <a:lstStyle/>
          <a:p>
            <a:pPr>
              <a:lnSpc>
                <a:spcPts val="3406"/>
              </a:lnSpc>
            </a:pPr>
            <a:r>
              <a:rPr lang="en-US" sz="2719" dirty="0">
                <a:solidFill>
                  <a:srgbClr val="201B18"/>
                </a:solidFill>
                <a:latin typeface="Platypi Medium" pitchFamily="34" charset="0"/>
                <a:ea typeface="Platypi Medium" pitchFamily="34" charset="-122"/>
                <a:cs typeface="Platypi Medium" pitchFamily="34" charset="-120"/>
              </a:rPr>
              <a:t>Mục tiêu Đề tài</a:t>
            </a:r>
            <a:endParaRPr lang="en-US" sz="2719" dirty="0"/>
          </a:p>
        </p:txBody>
      </p:sp>
      <p:sp>
        <p:nvSpPr>
          <p:cNvPr id="3" name="Shape 1"/>
          <p:cNvSpPr/>
          <p:nvPr/>
        </p:nvSpPr>
        <p:spPr>
          <a:xfrm>
            <a:off x="488008" y="1366689"/>
            <a:ext cx="313730" cy="313730"/>
          </a:xfrm>
          <a:prstGeom prst="roundRect">
            <a:avLst>
              <a:gd name="adj" fmla="val 6667"/>
            </a:avLst>
          </a:prstGeom>
          <a:solidFill>
            <a:srgbClr val="F9F7F7"/>
          </a:solidFill>
          <a:ln/>
        </p:spPr>
        <p:txBody>
          <a:bodyPr/>
          <a:lstStyle/>
          <a:p>
            <a:endParaRPr lang="en-US" sz="875"/>
          </a:p>
        </p:txBody>
      </p:sp>
      <p:sp>
        <p:nvSpPr>
          <p:cNvPr id="4" name="Text 2"/>
          <p:cNvSpPr/>
          <p:nvPr/>
        </p:nvSpPr>
        <p:spPr>
          <a:xfrm>
            <a:off x="597917" y="1418928"/>
            <a:ext cx="93911" cy="209178"/>
          </a:xfrm>
          <a:prstGeom prst="rect">
            <a:avLst/>
          </a:prstGeom>
          <a:noFill/>
          <a:ln/>
        </p:spPr>
        <p:txBody>
          <a:bodyPr wrap="none" lIns="0" tIns="0" rIns="0" bIns="0" rtlCol="0" anchor="t"/>
          <a:lstStyle/>
          <a:p>
            <a:pPr algn="ctr">
              <a:lnSpc>
                <a:spcPts val="1625"/>
              </a:lnSpc>
            </a:pPr>
            <a:r>
              <a:rPr lang="en-US" sz="1625" dirty="0">
                <a:solidFill>
                  <a:srgbClr val="504C49"/>
                </a:solidFill>
                <a:latin typeface="Platypi Medium" pitchFamily="34" charset="0"/>
                <a:ea typeface="Platypi Medium" pitchFamily="34" charset="-122"/>
                <a:cs typeface="Platypi Medium" pitchFamily="34" charset="-120"/>
              </a:rPr>
              <a:t>1</a:t>
            </a:r>
            <a:endParaRPr lang="en-US" sz="1625" dirty="0"/>
          </a:p>
        </p:txBody>
      </p:sp>
      <p:sp>
        <p:nvSpPr>
          <p:cNvPr id="5" name="Text 3"/>
          <p:cNvSpPr/>
          <p:nvPr/>
        </p:nvSpPr>
        <p:spPr>
          <a:xfrm>
            <a:off x="941115" y="1366689"/>
            <a:ext cx="1743001" cy="217810"/>
          </a:xfrm>
          <a:prstGeom prst="rect">
            <a:avLst/>
          </a:prstGeom>
          <a:noFill/>
          <a:ln/>
        </p:spPr>
        <p:txBody>
          <a:bodyPr wrap="none" lIns="0" tIns="0" rIns="0" bIns="0" rtlCol="0" anchor="t"/>
          <a:lstStyle/>
          <a:p>
            <a:pPr>
              <a:lnSpc>
                <a:spcPts val="1688"/>
              </a:lnSpc>
            </a:pPr>
            <a:r>
              <a:rPr lang="en-US" sz="1344" dirty="0">
                <a:solidFill>
                  <a:srgbClr val="504C49"/>
                </a:solidFill>
                <a:latin typeface="Platypi Medium" pitchFamily="34" charset="0"/>
                <a:ea typeface="Platypi Medium" pitchFamily="34" charset="-122"/>
                <a:cs typeface="Platypi Medium" pitchFamily="34" charset="-120"/>
              </a:rPr>
              <a:t>Xây dựng website</a:t>
            </a:r>
            <a:endParaRPr lang="en-US" sz="1344" dirty="0"/>
          </a:p>
        </p:txBody>
      </p:sp>
      <p:sp>
        <p:nvSpPr>
          <p:cNvPr id="6" name="Text 4"/>
          <p:cNvSpPr/>
          <p:nvPr/>
        </p:nvSpPr>
        <p:spPr>
          <a:xfrm>
            <a:off x="941114" y="1668140"/>
            <a:ext cx="3561234" cy="669280"/>
          </a:xfrm>
          <a:prstGeom prst="rect">
            <a:avLst/>
          </a:prstGeom>
          <a:noFill/>
          <a:ln/>
        </p:spPr>
        <p:txBody>
          <a:bodyPr wrap="square" lIns="0" tIns="0" rIns="0" bIns="0" rtlCol="0" anchor="t"/>
          <a:lstStyle/>
          <a:p>
            <a:pPr>
              <a:lnSpc>
                <a:spcPts val="1750"/>
              </a:lnSpc>
            </a:pPr>
            <a:r>
              <a:rPr lang="en-US" sz="1094" dirty="0">
                <a:solidFill>
                  <a:srgbClr val="504C49"/>
                </a:solidFill>
                <a:latin typeface="Source Serif Pro" pitchFamily="34" charset="0"/>
                <a:ea typeface="Source Serif Pro" pitchFamily="34" charset="-122"/>
                <a:cs typeface="Source Serif Pro" pitchFamily="34" charset="-120"/>
              </a:rPr>
              <a:t>Xây dựng một website hiện đại, trực quan và thân thiện với người dùng, bao gồm cả giao diện người dùng và giao diện quản trị.</a:t>
            </a:r>
            <a:endParaRPr lang="en-US" sz="1094" dirty="0"/>
          </a:p>
        </p:txBody>
      </p:sp>
      <p:sp>
        <p:nvSpPr>
          <p:cNvPr id="7" name="Shape 5"/>
          <p:cNvSpPr/>
          <p:nvPr/>
        </p:nvSpPr>
        <p:spPr>
          <a:xfrm>
            <a:off x="4641726" y="1366689"/>
            <a:ext cx="313730" cy="313730"/>
          </a:xfrm>
          <a:prstGeom prst="roundRect">
            <a:avLst>
              <a:gd name="adj" fmla="val 6667"/>
            </a:avLst>
          </a:prstGeom>
          <a:solidFill>
            <a:srgbClr val="F9F7F7"/>
          </a:solidFill>
          <a:ln/>
        </p:spPr>
        <p:txBody>
          <a:bodyPr/>
          <a:lstStyle/>
          <a:p>
            <a:endParaRPr lang="en-US" sz="875"/>
          </a:p>
        </p:txBody>
      </p:sp>
      <p:sp>
        <p:nvSpPr>
          <p:cNvPr id="8" name="Text 6"/>
          <p:cNvSpPr/>
          <p:nvPr/>
        </p:nvSpPr>
        <p:spPr>
          <a:xfrm>
            <a:off x="4731023" y="1418928"/>
            <a:ext cx="135136" cy="209178"/>
          </a:xfrm>
          <a:prstGeom prst="rect">
            <a:avLst/>
          </a:prstGeom>
          <a:noFill/>
          <a:ln/>
        </p:spPr>
        <p:txBody>
          <a:bodyPr wrap="none" lIns="0" tIns="0" rIns="0" bIns="0" rtlCol="0" anchor="t"/>
          <a:lstStyle/>
          <a:p>
            <a:pPr algn="ctr">
              <a:lnSpc>
                <a:spcPts val="1625"/>
              </a:lnSpc>
            </a:pPr>
            <a:r>
              <a:rPr lang="en-US" sz="1625" dirty="0">
                <a:solidFill>
                  <a:srgbClr val="504C49"/>
                </a:solidFill>
                <a:latin typeface="Platypi Medium" pitchFamily="34" charset="0"/>
                <a:ea typeface="Platypi Medium" pitchFamily="34" charset="-122"/>
                <a:cs typeface="Platypi Medium" pitchFamily="34" charset="-120"/>
              </a:rPr>
              <a:t>2</a:t>
            </a:r>
            <a:endParaRPr lang="en-US" sz="1625" dirty="0"/>
          </a:p>
        </p:txBody>
      </p:sp>
      <p:sp>
        <p:nvSpPr>
          <p:cNvPr id="9" name="Text 7"/>
          <p:cNvSpPr/>
          <p:nvPr/>
        </p:nvSpPr>
        <p:spPr>
          <a:xfrm>
            <a:off x="5094833" y="1366689"/>
            <a:ext cx="1743001" cy="217810"/>
          </a:xfrm>
          <a:prstGeom prst="rect">
            <a:avLst/>
          </a:prstGeom>
          <a:noFill/>
          <a:ln/>
        </p:spPr>
        <p:txBody>
          <a:bodyPr wrap="none" lIns="0" tIns="0" rIns="0" bIns="0" rtlCol="0" anchor="t"/>
          <a:lstStyle/>
          <a:p>
            <a:pPr>
              <a:lnSpc>
                <a:spcPts val="1688"/>
              </a:lnSpc>
            </a:pPr>
            <a:r>
              <a:rPr lang="en-US" sz="1344" dirty="0">
                <a:solidFill>
                  <a:srgbClr val="504C49"/>
                </a:solidFill>
                <a:latin typeface="Platypi Medium" pitchFamily="34" charset="0"/>
                <a:ea typeface="Platypi Medium" pitchFamily="34" charset="-122"/>
                <a:cs typeface="Platypi Medium" pitchFamily="34" charset="-120"/>
              </a:rPr>
              <a:t>Back-end</a:t>
            </a:r>
            <a:endParaRPr lang="en-US" sz="1344" dirty="0"/>
          </a:p>
        </p:txBody>
      </p:sp>
      <p:sp>
        <p:nvSpPr>
          <p:cNvPr id="10" name="Text 8"/>
          <p:cNvSpPr/>
          <p:nvPr/>
        </p:nvSpPr>
        <p:spPr>
          <a:xfrm>
            <a:off x="5094833" y="1668140"/>
            <a:ext cx="3561234" cy="446187"/>
          </a:xfrm>
          <a:prstGeom prst="rect">
            <a:avLst/>
          </a:prstGeom>
          <a:noFill/>
          <a:ln/>
        </p:spPr>
        <p:txBody>
          <a:bodyPr wrap="square" lIns="0" tIns="0" rIns="0" bIns="0" rtlCol="0" anchor="t"/>
          <a:lstStyle/>
          <a:p>
            <a:pPr>
              <a:lnSpc>
                <a:spcPts val="1750"/>
              </a:lnSpc>
            </a:pPr>
            <a:r>
              <a:rPr lang="en-US" sz="1094" dirty="0">
                <a:solidFill>
                  <a:srgbClr val="504C49"/>
                </a:solidFill>
                <a:latin typeface="Source Serif Pro" pitchFamily="34" charset="0"/>
                <a:ea typeface="Source Serif Pro" pitchFamily="34" charset="-122"/>
                <a:cs typeface="Source Serif Pro" pitchFamily="34" charset="-120"/>
              </a:rPr>
              <a:t>Phát triển phần back-end theo kiến trúc Microservices, đảm bảo tính bảo mật, hiệu suất và khả năng mở rộng.</a:t>
            </a:r>
            <a:endParaRPr lang="en-US" sz="1094" dirty="0"/>
          </a:p>
        </p:txBody>
      </p:sp>
      <p:sp>
        <p:nvSpPr>
          <p:cNvPr id="11" name="Shape 9"/>
          <p:cNvSpPr/>
          <p:nvPr/>
        </p:nvSpPr>
        <p:spPr>
          <a:xfrm>
            <a:off x="488008" y="2633663"/>
            <a:ext cx="313730" cy="313730"/>
          </a:xfrm>
          <a:prstGeom prst="roundRect">
            <a:avLst>
              <a:gd name="adj" fmla="val 6667"/>
            </a:avLst>
          </a:prstGeom>
          <a:solidFill>
            <a:srgbClr val="F9F7F7"/>
          </a:solidFill>
          <a:ln/>
        </p:spPr>
        <p:txBody>
          <a:bodyPr/>
          <a:lstStyle/>
          <a:p>
            <a:endParaRPr lang="en-US" sz="875"/>
          </a:p>
        </p:txBody>
      </p:sp>
      <p:sp>
        <p:nvSpPr>
          <p:cNvPr id="12" name="Text 10"/>
          <p:cNvSpPr/>
          <p:nvPr/>
        </p:nvSpPr>
        <p:spPr>
          <a:xfrm>
            <a:off x="579611" y="2685902"/>
            <a:ext cx="130523" cy="209178"/>
          </a:xfrm>
          <a:prstGeom prst="rect">
            <a:avLst/>
          </a:prstGeom>
          <a:noFill/>
          <a:ln/>
        </p:spPr>
        <p:txBody>
          <a:bodyPr wrap="none" lIns="0" tIns="0" rIns="0" bIns="0" rtlCol="0" anchor="t"/>
          <a:lstStyle/>
          <a:p>
            <a:pPr algn="ctr">
              <a:lnSpc>
                <a:spcPts val="1625"/>
              </a:lnSpc>
            </a:pPr>
            <a:r>
              <a:rPr lang="en-US" sz="1625" dirty="0">
                <a:solidFill>
                  <a:srgbClr val="504C49"/>
                </a:solidFill>
                <a:latin typeface="Platypi Medium" pitchFamily="34" charset="0"/>
                <a:ea typeface="Platypi Medium" pitchFamily="34" charset="-122"/>
                <a:cs typeface="Platypi Medium" pitchFamily="34" charset="-120"/>
              </a:rPr>
              <a:t>3</a:t>
            </a:r>
            <a:endParaRPr lang="en-US" sz="1625" dirty="0"/>
          </a:p>
        </p:txBody>
      </p:sp>
      <p:sp>
        <p:nvSpPr>
          <p:cNvPr id="13" name="Text 11"/>
          <p:cNvSpPr/>
          <p:nvPr/>
        </p:nvSpPr>
        <p:spPr>
          <a:xfrm>
            <a:off x="941115" y="2633663"/>
            <a:ext cx="1743001" cy="217810"/>
          </a:xfrm>
          <a:prstGeom prst="rect">
            <a:avLst/>
          </a:prstGeom>
          <a:noFill/>
          <a:ln/>
        </p:spPr>
        <p:txBody>
          <a:bodyPr wrap="none" lIns="0" tIns="0" rIns="0" bIns="0" rtlCol="0" anchor="t"/>
          <a:lstStyle/>
          <a:p>
            <a:pPr>
              <a:lnSpc>
                <a:spcPts val="1688"/>
              </a:lnSpc>
            </a:pPr>
            <a:r>
              <a:rPr lang="en-US" sz="1344" dirty="0">
                <a:solidFill>
                  <a:srgbClr val="504C49"/>
                </a:solidFill>
                <a:latin typeface="Platypi Medium" pitchFamily="34" charset="0"/>
                <a:ea typeface="Platypi Medium" pitchFamily="34" charset="-122"/>
                <a:cs typeface="Platypi Medium" pitchFamily="34" charset="-120"/>
              </a:rPr>
              <a:t>Front-end</a:t>
            </a:r>
            <a:endParaRPr lang="en-US" sz="1344" dirty="0"/>
          </a:p>
        </p:txBody>
      </p:sp>
      <p:sp>
        <p:nvSpPr>
          <p:cNvPr id="14" name="Text 12"/>
          <p:cNvSpPr/>
          <p:nvPr/>
        </p:nvSpPr>
        <p:spPr>
          <a:xfrm>
            <a:off x="941114" y="2935114"/>
            <a:ext cx="3561234" cy="446187"/>
          </a:xfrm>
          <a:prstGeom prst="rect">
            <a:avLst/>
          </a:prstGeom>
          <a:noFill/>
          <a:ln/>
        </p:spPr>
        <p:txBody>
          <a:bodyPr wrap="square" lIns="0" tIns="0" rIns="0" bIns="0" rtlCol="0" anchor="t"/>
          <a:lstStyle/>
          <a:p>
            <a:pPr>
              <a:lnSpc>
                <a:spcPts val="1750"/>
              </a:lnSpc>
            </a:pPr>
            <a:r>
              <a:rPr lang="en-US" sz="1094" dirty="0">
                <a:solidFill>
                  <a:srgbClr val="504C49"/>
                </a:solidFill>
                <a:latin typeface="Source Serif Pro" pitchFamily="34" charset="0"/>
                <a:ea typeface="Source Serif Pro" pitchFamily="34" charset="-122"/>
                <a:cs typeface="Source Serif Pro" pitchFamily="34" charset="-120"/>
              </a:rPr>
              <a:t>Xây dựng giao diện front-end hiện đại, hiệu suất cao, đáp ứng mọi thiết bị và tối ưu hóa trải nghiệm người dùng.</a:t>
            </a:r>
            <a:endParaRPr lang="en-US" sz="1094" dirty="0"/>
          </a:p>
        </p:txBody>
      </p:sp>
      <p:sp>
        <p:nvSpPr>
          <p:cNvPr id="15" name="Shape 13"/>
          <p:cNvSpPr/>
          <p:nvPr/>
        </p:nvSpPr>
        <p:spPr>
          <a:xfrm>
            <a:off x="4641726" y="2633663"/>
            <a:ext cx="313730" cy="313730"/>
          </a:xfrm>
          <a:prstGeom prst="roundRect">
            <a:avLst>
              <a:gd name="adj" fmla="val 6667"/>
            </a:avLst>
          </a:prstGeom>
          <a:solidFill>
            <a:srgbClr val="F9F7F7"/>
          </a:solidFill>
          <a:ln/>
        </p:spPr>
        <p:txBody>
          <a:bodyPr/>
          <a:lstStyle/>
          <a:p>
            <a:endParaRPr lang="en-US" sz="875"/>
          </a:p>
        </p:txBody>
      </p:sp>
      <p:sp>
        <p:nvSpPr>
          <p:cNvPr id="16" name="Text 14"/>
          <p:cNvSpPr/>
          <p:nvPr/>
        </p:nvSpPr>
        <p:spPr>
          <a:xfrm>
            <a:off x="4728940" y="2685902"/>
            <a:ext cx="139303" cy="209178"/>
          </a:xfrm>
          <a:prstGeom prst="rect">
            <a:avLst/>
          </a:prstGeom>
          <a:noFill/>
          <a:ln/>
        </p:spPr>
        <p:txBody>
          <a:bodyPr wrap="none" lIns="0" tIns="0" rIns="0" bIns="0" rtlCol="0" anchor="t"/>
          <a:lstStyle/>
          <a:p>
            <a:pPr algn="ctr">
              <a:lnSpc>
                <a:spcPts val="1625"/>
              </a:lnSpc>
            </a:pPr>
            <a:r>
              <a:rPr lang="en-US" sz="1625" dirty="0">
                <a:solidFill>
                  <a:srgbClr val="504C49"/>
                </a:solidFill>
                <a:latin typeface="Platypi Medium" pitchFamily="34" charset="0"/>
                <a:ea typeface="Platypi Medium" pitchFamily="34" charset="-122"/>
                <a:cs typeface="Platypi Medium" pitchFamily="34" charset="-120"/>
              </a:rPr>
              <a:t>4</a:t>
            </a:r>
            <a:endParaRPr lang="en-US" sz="1625" dirty="0"/>
          </a:p>
        </p:txBody>
      </p:sp>
      <p:sp>
        <p:nvSpPr>
          <p:cNvPr id="17" name="Text 15"/>
          <p:cNvSpPr/>
          <p:nvPr/>
        </p:nvSpPr>
        <p:spPr>
          <a:xfrm>
            <a:off x="5094833" y="2633663"/>
            <a:ext cx="1743001" cy="217810"/>
          </a:xfrm>
          <a:prstGeom prst="rect">
            <a:avLst/>
          </a:prstGeom>
          <a:noFill/>
          <a:ln/>
        </p:spPr>
        <p:txBody>
          <a:bodyPr wrap="none" lIns="0" tIns="0" rIns="0" bIns="0" rtlCol="0" anchor="t"/>
          <a:lstStyle/>
          <a:p>
            <a:pPr>
              <a:lnSpc>
                <a:spcPts val="1688"/>
              </a:lnSpc>
            </a:pPr>
            <a:r>
              <a:rPr lang="en-US" sz="1344" dirty="0">
                <a:solidFill>
                  <a:srgbClr val="504C49"/>
                </a:solidFill>
                <a:latin typeface="Platypi Medium" pitchFamily="34" charset="0"/>
                <a:ea typeface="Platypi Medium" pitchFamily="34" charset="-122"/>
                <a:cs typeface="Platypi Medium" pitchFamily="34" charset="-120"/>
              </a:rPr>
              <a:t>UI</a:t>
            </a:r>
            <a:endParaRPr lang="en-US" sz="1344" dirty="0"/>
          </a:p>
        </p:txBody>
      </p:sp>
      <p:sp>
        <p:nvSpPr>
          <p:cNvPr id="18" name="Text 16"/>
          <p:cNvSpPr/>
          <p:nvPr/>
        </p:nvSpPr>
        <p:spPr>
          <a:xfrm>
            <a:off x="5094833" y="2935114"/>
            <a:ext cx="3561234" cy="446187"/>
          </a:xfrm>
          <a:prstGeom prst="rect">
            <a:avLst/>
          </a:prstGeom>
          <a:noFill/>
          <a:ln/>
        </p:spPr>
        <p:txBody>
          <a:bodyPr wrap="square" lIns="0" tIns="0" rIns="0" bIns="0" rtlCol="0" anchor="t"/>
          <a:lstStyle/>
          <a:p>
            <a:pPr>
              <a:lnSpc>
                <a:spcPts val="1750"/>
              </a:lnSpc>
            </a:pPr>
            <a:r>
              <a:rPr lang="en-US" sz="1094" dirty="0">
                <a:solidFill>
                  <a:srgbClr val="504C49"/>
                </a:solidFill>
                <a:latin typeface="Source Serif Pro" pitchFamily="34" charset="0"/>
                <a:ea typeface="Source Serif Pro" pitchFamily="34" charset="-122"/>
                <a:cs typeface="Source Serif Pro" pitchFamily="34" charset="-120"/>
              </a:rPr>
              <a:t>Tạo giao diện trực quan, dễ sử dụng, đáp ứng nhu cầu của người dùng và mang lại trải nghiệm tốt.</a:t>
            </a:r>
            <a:endParaRPr lang="en-US" sz="1094" dirty="0"/>
          </a:p>
        </p:txBody>
      </p:sp>
      <p:sp>
        <p:nvSpPr>
          <p:cNvPr id="19" name="Shape 17"/>
          <p:cNvSpPr/>
          <p:nvPr/>
        </p:nvSpPr>
        <p:spPr>
          <a:xfrm>
            <a:off x="488008" y="3677543"/>
            <a:ext cx="313730" cy="313730"/>
          </a:xfrm>
          <a:prstGeom prst="roundRect">
            <a:avLst>
              <a:gd name="adj" fmla="val 6667"/>
            </a:avLst>
          </a:prstGeom>
          <a:solidFill>
            <a:srgbClr val="F9F7F7"/>
          </a:solidFill>
          <a:ln/>
        </p:spPr>
        <p:txBody>
          <a:bodyPr/>
          <a:lstStyle/>
          <a:p>
            <a:endParaRPr lang="en-US" sz="875"/>
          </a:p>
        </p:txBody>
      </p:sp>
      <p:sp>
        <p:nvSpPr>
          <p:cNvPr id="20" name="Text 18"/>
          <p:cNvSpPr/>
          <p:nvPr/>
        </p:nvSpPr>
        <p:spPr>
          <a:xfrm>
            <a:off x="577528" y="3729782"/>
            <a:ext cx="134689" cy="209178"/>
          </a:xfrm>
          <a:prstGeom prst="rect">
            <a:avLst/>
          </a:prstGeom>
          <a:noFill/>
          <a:ln/>
        </p:spPr>
        <p:txBody>
          <a:bodyPr wrap="none" lIns="0" tIns="0" rIns="0" bIns="0" rtlCol="0" anchor="t"/>
          <a:lstStyle/>
          <a:p>
            <a:pPr algn="ctr">
              <a:lnSpc>
                <a:spcPts val="1625"/>
              </a:lnSpc>
            </a:pPr>
            <a:r>
              <a:rPr lang="en-US" sz="1625" dirty="0">
                <a:solidFill>
                  <a:srgbClr val="504C49"/>
                </a:solidFill>
                <a:latin typeface="Platypi Medium" pitchFamily="34" charset="0"/>
                <a:ea typeface="Platypi Medium" pitchFamily="34" charset="-122"/>
                <a:cs typeface="Platypi Medium" pitchFamily="34" charset="-120"/>
              </a:rPr>
              <a:t>5</a:t>
            </a:r>
            <a:endParaRPr lang="en-US" sz="1625" dirty="0"/>
          </a:p>
        </p:txBody>
      </p:sp>
      <p:sp>
        <p:nvSpPr>
          <p:cNvPr id="21" name="Text 19"/>
          <p:cNvSpPr/>
          <p:nvPr/>
        </p:nvSpPr>
        <p:spPr>
          <a:xfrm>
            <a:off x="941115" y="3677543"/>
            <a:ext cx="1743001" cy="217810"/>
          </a:xfrm>
          <a:prstGeom prst="rect">
            <a:avLst/>
          </a:prstGeom>
          <a:noFill/>
          <a:ln/>
        </p:spPr>
        <p:txBody>
          <a:bodyPr wrap="none" lIns="0" tIns="0" rIns="0" bIns="0" rtlCol="0" anchor="t"/>
          <a:lstStyle/>
          <a:p>
            <a:pPr>
              <a:lnSpc>
                <a:spcPts val="1688"/>
              </a:lnSpc>
            </a:pPr>
            <a:r>
              <a:rPr lang="en-US" sz="1344" dirty="0">
                <a:solidFill>
                  <a:srgbClr val="504C49"/>
                </a:solidFill>
                <a:latin typeface="Platypi Medium" pitchFamily="34" charset="0"/>
                <a:ea typeface="Platypi Medium" pitchFamily="34" charset="-122"/>
                <a:cs typeface="Platypi Medium" pitchFamily="34" charset="-120"/>
              </a:rPr>
              <a:t>Thanh toán online</a:t>
            </a:r>
            <a:endParaRPr lang="en-US" sz="1344" dirty="0"/>
          </a:p>
        </p:txBody>
      </p:sp>
      <p:sp>
        <p:nvSpPr>
          <p:cNvPr id="22" name="Text 20"/>
          <p:cNvSpPr/>
          <p:nvPr/>
        </p:nvSpPr>
        <p:spPr>
          <a:xfrm>
            <a:off x="941114" y="3978995"/>
            <a:ext cx="3561234" cy="446187"/>
          </a:xfrm>
          <a:prstGeom prst="rect">
            <a:avLst/>
          </a:prstGeom>
          <a:noFill/>
          <a:ln/>
        </p:spPr>
        <p:txBody>
          <a:bodyPr wrap="square" lIns="0" tIns="0" rIns="0" bIns="0" rtlCol="0" anchor="t"/>
          <a:lstStyle/>
          <a:p>
            <a:pPr>
              <a:lnSpc>
                <a:spcPts val="1750"/>
              </a:lnSpc>
            </a:pPr>
            <a:r>
              <a:rPr lang="en-US" sz="1094" dirty="0">
                <a:solidFill>
                  <a:srgbClr val="504C49"/>
                </a:solidFill>
                <a:latin typeface="Source Serif Pro" pitchFamily="34" charset="0"/>
                <a:ea typeface="Source Serif Pro" pitchFamily="34" charset="-122"/>
                <a:cs typeface="Source Serif Pro" pitchFamily="34" charset="-120"/>
              </a:rPr>
              <a:t>Tích hợp các hình thức thanh toán online phổ biến, đảm bảo an toàn và tiện lợi cho người dùng.</a:t>
            </a:r>
            <a:endParaRPr lang="en-US" sz="1094" dirty="0"/>
          </a:p>
        </p:txBody>
      </p:sp>
      <p:sp>
        <p:nvSpPr>
          <p:cNvPr id="23" name="Shape 21"/>
          <p:cNvSpPr/>
          <p:nvPr/>
        </p:nvSpPr>
        <p:spPr>
          <a:xfrm>
            <a:off x="4641726" y="3677543"/>
            <a:ext cx="313730" cy="313730"/>
          </a:xfrm>
          <a:prstGeom prst="roundRect">
            <a:avLst>
              <a:gd name="adj" fmla="val 6667"/>
            </a:avLst>
          </a:prstGeom>
          <a:solidFill>
            <a:srgbClr val="F9F7F7"/>
          </a:solidFill>
          <a:ln/>
        </p:spPr>
        <p:txBody>
          <a:bodyPr/>
          <a:lstStyle/>
          <a:p>
            <a:endParaRPr lang="en-US" sz="875"/>
          </a:p>
        </p:txBody>
      </p:sp>
      <p:sp>
        <p:nvSpPr>
          <p:cNvPr id="24" name="Text 22"/>
          <p:cNvSpPr/>
          <p:nvPr/>
        </p:nvSpPr>
        <p:spPr>
          <a:xfrm>
            <a:off x="4730353" y="3729782"/>
            <a:ext cx="136401" cy="209178"/>
          </a:xfrm>
          <a:prstGeom prst="rect">
            <a:avLst/>
          </a:prstGeom>
          <a:noFill/>
          <a:ln/>
        </p:spPr>
        <p:txBody>
          <a:bodyPr wrap="none" lIns="0" tIns="0" rIns="0" bIns="0" rtlCol="0" anchor="t"/>
          <a:lstStyle/>
          <a:p>
            <a:pPr algn="ctr">
              <a:lnSpc>
                <a:spcPts val="1625"/>
              </a:lnSpc>
            </a:pPr>
            <a:r>
              <a:rPr lang="en-US" sz="1625" dirty="0">
                <a:solidFill>
                  <a:srgbClr val="504C49"/>
                </a:solidFill>
                <a:latin typeface="Platypi Medium" pitchFamily="34" charset="0"/>
                <a:ea typeface="Platypi Medium" pitchFamily="34" charset="-122"/>
                <a:cs typeface="Platypi Medium" pitchFamily="34" charset="-120"/>
              </a:rPr>
              <a:t>6</a:t>
            </a:r>
            <a:endParaRPr lang="en-US" sz="1625" dirty="0"/>
          </a:p>
        </p:txBody>
      </p:sp>
      <p:sp>
        <p:nvSpPr>
          <p:cNvPr id="25" name="Text 23"/>
          <p:cNvSpPr/>
          <p:nvPr/>
        </p:nvSpPr>
        <p:spPr>
          <a:xfrm>
            <a:off x="5094833" y="3677543"/>
            <a:ext cx="1743001" cy="217810"/>
          </a:xfrm>
          <a:prstGeom prst="rect">
            <a:avLst/>
          </a:prstGeom>
          <a:noFill/>
          <a:ln/>
        </p:spPr>
        <p:txBody>
          <a:bodyPr wrap="none" lIns="0" tIns="0" rIns="0" bIns="0" rtlCol="0" anchor="t"/>
          <a:lstStyle/>
          <a:p>
            <a:pPr>
              <a:lnSpc>
                <a:spcPts val="1688"/>
              </a:lnSpc>
            </a:pPr>
            <a:r>
              <a:rPr lang="en-US" sz="1344" dirty="0">
                <a:solidFill>
                  <a:srgbClr val="504C49"/>
                </a:solidFill>
                <a:latin typeface="Platypi Medium" pitchFamily="34" charset="0"/>
                <a:ea typeface="Platypi Medium" pitchFamily="34" charset="-122"/>
                <a:cs typeface="Platypi Medium" pitchFamily="34" charset="-120"/>
              </a:rPr>
              <a:t>Trải nghiệm</a:t>
            </a:r>
            <a:endParaRPr lang="en-US" sz="1344" dirty="0"/>
          </a:p>
        </p:txBody>
      </p:sp>
      <p:sp>
        <p:nvSpPr>
          <p:cNvPr id="26" name="Text 24"/>
          <p:cNvSpPr/>
          <p:nvPr/>
        </p:nvSpPr>
        <p:spPr>
          <a:xfrm>
            <a:off x="5094833" y="3978994"/>
            <a:ext cx="3561234" cy="669280"/>
          </a:xfrm>
          <a:prstGeom prst="rect">
            <a:avLst/>
          </a:prstGeom>
          <a:noFill/>
          <a:ln/>
        </p:spPr>
        <p:txBody>
          <a:bodyPr wrap="square" lIns="0" tIns="0" rIns="0" bIns="0" rtlCol="0" anchor="t"/>
          <a:lstStyle/>
          <a:p>
            <a:pPr>
              <a:lnSpc>
                <a:spcPts val="1750"/>
              </a:lnSpc>
            </a:pPr>
            <a:r>
              <a:rPr lang="en-US" sz="1094" dirty="0">
                <a:solidFill>
                  <a:srgbClr val="504C49"/>
                </a:solidFill>
                <a:latin typeface="Source Serif Pro" pitchFamily="34" charset="0"/>
                <a:ea typeface="Source Serif Pro" pitchFamily="34" charset="-122"/>
                <a:cs typeface="Source Serif Pro" pitchFamily="34" charset="-120"/>
              </a:rPr>
              <a:t>Cung cấp các tính năng nâng cao để tăng trải nghiệm người dùng, như gợi ý phim, xem lịch chiếu, và đánh giá phim.</a:t>
            </a:r>
            <a:endParaRPr lang="en-US" sz="1094"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1079" y="649412"/>
            <a:ext cx="2150939" cy="268858"/>
          </a:xfrm>
          <a:prstGeom prst="rect">
            <a:avLst/>
          </a:prstGeom>
          <a:noFill/>
          <a:ln/>
        </p:spPr>
        <p:txBody>
          <a:bodyPr wrap="none" lIns="0" tIns="0" rIns="0" bIns="0" rtlCol="0" anchor="t"/>
          <a:lstStyle/>
          <a:p>
            <a:pPr>
              <a:lnSpc>
                <a:spcPts val="2094"/>
              </a:lnSpc>
            </a:pPr>
            <a:r>
              <a:rPr lang="en-US" sz="1688" dirty="0" err="1">
                <a:solidFill>
                  <a:srgbClr val="201B18"/>
                </a:solidFill>
                <a:latin typeface="Platypi Medium" pitchFamily="34" charset="0"/>
                <a:cs typeface="Platypi Medium" pitchFamily="34" charset="-120"/>
              </a:rPr>
              <a:t>Chức</a:t>
            </a:r>
            <a:r>
              <a:rPr lang="en-US" sz="1688" dirty="0">
                <a:solidFill>
                  <a:srgbClr val="201B18"/>
                </a:solidFill>
                <a:latin typeface="Platypi Medium" pitchFamily="34" charset="0"/>
                <a:cs typeface="Platypi Medium" pitchFamily="34" charset="-120"/>
              </a:rPr>
              <a:t> </a:t>
            </a:r>
            <a:r>
              <a:rPr lang="en-US" sz="1688" dirty="0" err="1">
                <a:solidFill>
                  <a:srgbClr val="201B18"/>
                </a:solidFill>
                <a:latin typeface="Platypi Medium" pitchFamily="34" charset="0"/>
                <a:cs typeface="Platypi Medium" pitchFamily="34" charset="-120"/>
              </a:rPr>
              <a:t>năng</a:t>
            </a:r>
            <a:r>
              <a:rPr lang="en-US" sz="1688" dirty="0">
                <a:solidFill>
                  <a:srgbClr val="201B18"/>
                </a:solidFill>
                <a:latin typeface="Platypi Medium" pitchFamily="34" charset="0"/>
                <a:cs typeface="Platypi Medium" pitchFamily="34" charset="-120"/>
              </a:rPr>
              <a:t> </a:t>
            </a:r>
            <a:r>
              <a:rPr lang="en-US" sz="1688" dirty="0" err="1">
                <a:solidFill>
                  <a:srgbClr val="201B18"/>
                </a:solidFill>
                <a:latin typeface="Platypi Medium" pitchFamily="34" charset="0"/>
                <a:cs typeface="Platypi Medium" pitchFamily="34" charset="-120"/>
              </a:rPr>
              <a:t>nổi</a:t>
            </a:r>
            <a:r>
              <a:rPr lang="en-US" sz="1688" dirty="0">
                <a:solidFill>
                  <a:srgbClr val="201B18"/>
                </a:solidFill>
                <a:latin typeface="Platypi Medium" pitchFamily="34" charset="0"/>
                <a:cs typeface="Platypi Medium" pitchFamily="34" charset="-120"/>
              </a:rPr>
              <a:t> </a:t>
            </a:r>
            <a:r>
              <a:rPr lang="en-US" sz="1688" dirty="0" err="1">
                <a:solidFill>
                  <a:srgbClr val="201B18"/>
                </a:solidFill>
                <a:latin typeface="Platypi Medium" pitchFamily="34" charset="0"/>
                <a:cs typeface="Platypi Medium" pitchFamily="34" charset="-120"/>
              </a:rPr>
              <a:t>bật</a:t>
            </a:r>
            <a:endParaRPr lang="en-US" sz="1688" dirty="0"/>
          </a:p>
        </p:txBody>
      </p:sp>
      <p:sp>
        <p:nvSpPr>
          <p:cNvPr id="3" name="Shape 1"/>
          <p:cNvSpPr/>
          <p:nvPr/>
        </p:nvSpPr>
        <p:spPr>
          <a:xfrm>
            <a:off x="301080" y="1090315"/>
            <a:ext cx="4227909" cy="495598"/>
          </a:xfrm>
          <a:prstGeom prst="roundRect">
            <a:avLst>
              <a:gd name="adj" fmla="val 2604"/>
            </a:avLst>
          </a:prstGeom>
          <a:solidFill>
            <a:srgbClr val="F9F7F7"/>
          </a:solidFill>
          <a:ln/>
        </p:spPr>
        <p:txBody>
          <a:bodyPr/>
          <a:lstStyle/>
          <a:p>
            <a:endParaRPr lang="en-US" sz="875"/>
          </a:p>
        </p:txBody>
      </p:sp>
      <p:sp>
        <p:nvSpPr>
          <p:cNvPr id="4" name="Text 2"/>
          <p:cNvSpPr/>
          <p:nvPr/>
        </p:nvSpPr>
        <p:spPr>
          <a:xfrm>
            <a:off x="387102" y="1176338"/>
            <a:ext cx="1247477" cy="185961"/>
          </a:xfrm>
          <a:prstGeom prst="rect">
            <a:avLst/>
          </a:prstGeom>
          <a:noFill/>
          <a:ln/>
        </p:spPr>
        <p:txBody>
          <a:bodyPr wrap="none" lIns="0" tIns="0" rIns="0" bIns="0" rtlCol="0" anchor="t"/>
          <a:lstStyle/>
          <a:p>
            <a:pPr>
              <a:lnSpc>
                <a:spcPts val="1031"/>
              </a:lnSpc>
            </a:pPr>
            <a:r>
              <a:rPr lang="en-US" sz="844" dirty="0" err="1">
                <a:solidFill>
                  <a:srgbClr val="504C49"/>
                </a:solidFill>
                <a:latin typeface="Platypi Medium" pitchFamily="34" charset="0"/>
                <a:cs typeface="Platypi Medium" pitchFamily="34" charset="-120"/>
              </a:rPr>
              <a:t>Gợi</a:t>
            </a:r>
            <a:r>
              <a:rPr lang="en-US" sz="844" dirty="0">
                <a:solidFill>
                  <a:srgbClr val="504C49"/>
                </a:solidFill>
                <a:latin typeface="Platypi Medium" pitchFamily="34" charset="0"/>
                <a:cs typeface="Platypi Medium" pitchFamily="34" charset="-120"/>
              </a:rPr>
              <a:t> ý </a:t>
            </a:r>
            <a:r>
              <a:rPr lang="en-US" sz="844" dirty="0" err="1">
                <a:solidFill>
                  <a:srgbClr val="504C49"/>
                </a:solidFill>
                <a:latin typeface="Platypi Medium" pitchFamily="34" charset="0"/>
                <a:cs typeface="Platypi Medium" pitchFamily="34" charset="-120"/>
              </a:rPr>
              <a:t>từ</a:t>
            </a:r>
            <a:r>
              <a:rPr lang="en-US" sz="844" dirty="0">
                <a:solidFill>
                  <a:srgbClr val="504C49"/>
                </a:solidFill>
                <a:latin typeface="Platypi Medium" pitchFamily="34" charset="0"/>
                <a:cs typeface="Platypi Medium" pitchFamily="34" charset="-120"/>
              </a:rPr>
              <a:t> </a:t>
            </a:r>
            <a:r>
              <a:rPr lang="en-US" sz="844" dirty="0" err="1">
                <a:solidFill>
                  <a:srgbClr val="504C49"/>
                </a:solidFill>
                <a:latin typeface="Platypi Medium" pitchFamily="34" charset="0"/>
                <a:cs typeface="Platypi Medium" pitchFamily="34" charset="-120"/>
              </a:rPr>
              <a:t>khóa</a:t>
            </a:r>
            <a:r>
              <a:rPr lang="en-US" sz="844" dirty="0">
                <a:solidFill>
                  <a:srgbClr val="504C49"/>
                </a:solidFill>
                <a:latin typeface="Platypi Medium" pitchFamily="34" charset="0"/>
                <a:cs typeface="Platypi Medium" pitchFamily="34" charset="-120"/>
              </a:rPr>
              <a:t> </a:t>
            </a:r>
            <a:r>
              <a:rPr lang="en-US" sz="844" dirty="0" err="1">
                <a:solidFill>
                  <a:srgbClr val="504C49"/>
                </a:solidFill>
                <a:latin typeface="Platypi Medium" pitchFamily="34" charset="0"/>
                <a:cs typeface="Platypi Medium" pitchFamily="34" charset="-120"/>
              </a:rPr>
              <a:t>tìm</a:t>
            </a:r>
            <a:r>
              <a:rPr lang="en-US" sz="844" dirty="0">
                <a:solidFill>
                  <a:srgbClr val="504C49"/>
                </a:solidFill>
                <a:latin typeface="Platypi Medium" pitchFamily="34" charset="0"/>
                <a:cs typeface="Platypi Medium" pitchFamily="34" charset="-120"/>
              </a:rPr>
              <a:t> </a:t>
            </a:r>
            <a:r>
              <a:rPr lang="en-US" sz="844" dirty="0" err="1">
                <a:solidFill>
                  <a:srgbClr val="504C49"/>
                </a:solidFill>
                <a:latin typeface="Platypi Medium" pitchFamily="34" charset="0"/>
                <a:cs typeface="Platypi Medium" pitchFamily="34" charset="-120"/>
              </a:rPr>
              <a:t>kiểm</a:t>
            </a:r>
            <a:endParaRPr lang="en-US" sz="844" dirty="0"/>
          </a:p>
        </p:txBody>
      </p:sp>
      <p:sp>
        <p:nvSpPr>
          <p:cNvPr id="5" name="Text 3"/>
          <p:cNvSpPr/>
          <p:nvPr/>
        </p:nvSpPr>
        <p:spPr>
          <a:xfrm>
            <a:off x="387102" y="1362298"/>
            <a:ext cx="4055864" cy="137592"/>
          </a:xfrm>
          <a:prstGeom prst="rect">
            <a:avLst/>
          </a:prstGeom>
          <a:noFill/>
          <a:ln/>
        </p:spPr>
        <p:txBody>
          <a:bodyPr wrap="none" lIns="0" tIns="0" rIns="0" bIns="0" rtlCol="0" anchor="t"/>
          <a:lstStyle/>
          <a:p>
            <a:pPr>
              <a:lnSpc>
                <a:spcPts val="1063"/>
              </a:lnSpc>
            </a:pPr>
            <a:r>
              <a:rPr lang="en-US" sz="656" dirty="0">
                <a:solidFill>
                  <a:srgbClr val="504C49"/>
                </a:solidFill>
                <a:latin typeface="Source Serif Pro" pitchFamily="34" charset="0"/>
                <a:ea typeface="Source Serif Pro" pitchFamily="34" charset="-122"/>
                <a:cs typeface="Source Serif Pro" pitchFamily="34" charset="-120"/>
              </a:rPr>
              <a:t>Giúp người </a:t>
            </a:r>
            <a:r>
              <a:rPr lang="en-US" sz="656" dirty="0" err="1">
                <a:solidFill>
                  <a:srgbClr val="504C49"/>
                </a:solidFill>
                <a:latin typeface="Source Serif Pro" pitchFamily="34" charset="0"/>
                <a:ea typeface="Source Serif Pro" pitchFamily="34" charset="-122"/>
                <a:cs typeface="Source Serif Pro" pitchFamily="34" charset="-120"/>
              </a:rPr>
              <a:t>dùng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nhanh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chóng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tìm</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được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bộ</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phim</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mong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muốn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với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các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từ</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khóa</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họ</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gõ</a:t>
            </a:r>
            <a:endParaRPr lang="en-US" sz="656" dirty="0"/>
          </a:p>
        </p:txBody>
      </p:sp>
      <p:sp>
        <p:nvSpPr>
          <p:cNvPr id="6" name="Shape 4"/>
          <p:cNvSpPr/>
          <p:nvPr/>
        </p:nvSpPr>
        <p:spPr>
          <a:xfrm>
            <a:off x="4615012" y="1090315"/>
            <a:ext cx="4227909" cy="495598"/>
          </a:xfrm>
          <a:prstGeom prst="roundRect">
            <a:avLst>
              <a:gd name="adj" fmla="val 2604"/>
            </a:avLst>
          </a:prstGeom>
          <a:solidFill>
            <a:srgbClr val="F9F7F7"/>
          </a:solidFill>
          <a:ln/>
        </p:spPr>
        <p:txBody>
          <a:bodyPr/>
          <a:lstStyle/>
          <a:p>
            <a:endParaRPr lang="en-US" sz="875"/>
          </a:p>
        </p:txBody>
      </p:sp>
      <p:sp>
        <p:nvSpPr>
          <p:cNvPr id="7" name="Text 5"/>
          <p:cNvSpPr/>
          <p:nvPr/>
        </p:nvSpPr>
        <p:spPr>
          <a:xfrm>
            <a:off x="4701034" y="1176338"/>
            <a:ext cx="2195066" cy="134392"/>
          </a:xfrm>
          <a:prstGeom prst="rect">
            <a:avLst/>
          </a:prstGeom>
          <a:noFill/>
          <a:ln/>
        </p:spPr>
        <p:txBody>
          <a:bodyPr wrap="none" lIns="0" tIns="0" rIns="0" bIns="0" rtlCol="0" anchor="t"/>
          <a:lstStyle/>
          <a:p>
            <a:pPr>
              <a:lnSpc>
                <a:spcPts val="1031"/>
              </a:lnSpc>
            </a:pPr>
            <a:r>
              <a:rPr lang="en-US" sz="844" dirty="0" err="1">
                <a:solidFill>
                  <a:srgbClr val="504C49"/>
                </a:solidFill>
                <a:latin typeface="Platypi Medium" pitchFamily="34" charset="0"/>
                <a:ea typeface="Platypi Medium" pitchFamily="34" charset="-122"/>
                <a:cs typeface="Platypi Medium" pitchFamily="34" charset="-120"/>
              </a:rPr>
              <a:t>Truy</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xuất</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suất</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chiếu</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phim</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nhanh</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chóng</a:t>
            </a:r>
            <a:endParaRPr lang="en-US" sz="844" dirty="0"/>
          </a:p>
        </p:txBody>
      </p:sp>
      <p:sp>
        <p:nvSpPr>
          <p:cNvPr id="8" name="Text 6"/>
          <p:cNvSpPr/>
          <p:nvPr/>
        </p:nvSpPr>
        <p:spPr>
          <a:xfrm>
            <a:off x="4701034" y="1362298"/>
            <a:ext cx="4055864" cy="137592"/>
          </a:xfrm>
          <a:prstGeom prst="rect">
            <a:avLst/>
          </a:prstGeom>
          <a:noFill/>
          <a:ln/>
        </p:spPr>
        <p:txBody>
          <a:bodyPr wrap="none" lIns="0" tIns="0" rIns="0" bIns="0" rtlCol="0" anchor="t"/>
          <a:lstStyle/>
          <a:p>
            <a:pPr>
              <a:lnSpc>
                <a:spcPts val="1063"/>
              </a:lnSpc>
            </a:pPr>
            <a:r>
              <a:rPr lang="en-US" sz="656" dirty="0" err="1">
                <a:solidFill>
                  <a:srgbClr val="504C49"/>
                </a:solidFill>
                <a:latin typeface="Source Serif Pro" pitchFamily="34" charset="0"/>
                <a:ea typeface="Source Serif Pro" pitchFamily="34" charset="-122"/>
                <a:cs typeface="Source Serif Pro" pitchFamily="34" charset="-120"/>
              </a:rPr>
              <a:t>Người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dùng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có</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thể</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nhanh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chóng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biết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được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bộ</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phim</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yêu</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thích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của</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mình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có</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suất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chiếu</a:t>
            </a:r>
            <a:r>
              <a:rPr lang="en-US" sz="656" dirty="0">
                <a:solidFill>
                  <a:srgbClr val="504C49"/>
                </a:solidFill>
                <a:latin typeface="Source Serif Pro" pitchFamily="34" charset="0"/>
                <a:ea typeface="Source Serif Pro" pitchFamily="34" charset="-122"/>
                <a:cs typeface="Source Serif Pro" pitchFamily="34" charset="-120"/>
              </a:rPr>
              <a:t> hay </a:t>
            </a:r>
            <a:r>
              <a:rPr lang="en-US" sz="656" dirty="0" err="1">
                <a:solidFill>
                  <a:srgbClr val="504C49"/>
                </a:solidFill>
                <a:latin typeface="Source Serif Pro" pitchFamily="34" charset="0"/>
                <a:ea typeface="Source Serif Pro" pitchFamily="34" charset="-122"/>
                <a:cs typeface="Source Serif Pro" pitchFamily="34" charset="-120"/>
              </a:rPr>
              <a:t>không</a:t>
            </a:r>
            <a:endParaRPr lang="en-US" sz="656" dirty="0"/>
          </a:p>
        </p:txBody>
      </p:sp>
      <p:sp>
        <p:nvSpPr>
          <p:cNvPr id="9" name="Shape 7"/>
          <p:cNvSpPr/>
          <p:nvPr/>
        </p:nvSpPr>
        <p:spPr>
          <a:xfrm>
            <a:off x="301080" y="1671935"/>
            <a:ext cx="4227909" cy="495598"/>
          </a:xfrm>
          <a:prstGeom prst="roundRect">
            <a:avLst>
              <a:gd name="adj" fmla="val 2604"/>
            </a:avLst>
          </a:prstGeom>
          <a:solidFill>
            <a:srgbClr val="F9F7F7"/>
          </a:solidFill>
          <a:ln/>
        </p:spPr>
        <p:txBody>
          <a:bodyPr/>
          <a:lstStyle/>
          <a:p>
            <a:endParaRPr lang="en-US" sz="875"/>
          </a:p>
        </p:txBody>
      </p:sp>
      <p:sp>
        <p:nvSpPr>
          <p:cNvPr id="10" name="Text 8"/>
          <p:cNvSpPr/>
          <p:nvPr/>
        </p:nvSpPr>
        <p:spPr>
          <a:xfrm>
            <a:off x="387102" y="1757958"/>
            <a:ext cx="1159818" cy="134392"/>
          </a:xfrm>
          <a:prstGeom prst="rect">
            <a:avLst/>
          </a:prstGeom>
          <a:noFill/>
          <a:ln/>
        </p:spPr>
        <p:txBody>
          <a:bodyPr wrap="none" lIns="0" tIns="0" rIns="0" bIns="0" rtlCol="0" anchor="t"/>
          <a:lstStyle/>
          <a:p>
            <a:pPr>
              <a:lnSpc>
                <a:spcPts val="1031"/>
              </a:lnSpc>
            </a:pPr>
            <a:r>
              <a:rPr lang="en-US" sz="844" dirty="0">
                <a:solidFill>
                  <a:srgbClr val="504C49"/>
                </a:solidFill>
                <a:latin typeface="Platypi Medium" pitchFamily="34" charset="0"/>
                <a:ea typeface="Platypi Medium" pitchFamily="34" charset="-122"/>
                <a:cs typeface="Platypi Medium" pitchFamily="34" charset="-120"/>
              </a:rPr>
              <a:t>Đăng nhập với Google</a:t>
            </a:r>
            <a:endParaRPr lang="en-US" sz="844" dirty="0"/>
          </a:p>
        </p:txBody>
      </p:sp>
      <p:sp>
        <p:nvSpPr>
          <p:cNvPr id="11" name="Text 9"/>
          <p:cNvSpPr/>
          <p:nvPr/>
        </p:nvSpPr>
        <p:spPr>
          <a:xfrm>
            <a:off x="387102" y="1943919"/>
            <a:ext cx="4055864" cy="137592"/>
          </a:xfrm>
          <a:prstGeom prst="rect">
            <a:avLst/>
          </a:prstGeom>
          <a:noFill/>
          <a:ln/>
        </p:spPr>
        <p:txBody>
          <a:bodyPr wrap="none" lIns="0" tIns="0" rIns="0" bIns="0" rtlCol="0" anchor="t"/>
          <a:lstStyle/>
          <a:p>
            <a:pPr>
              <a:lnSpc>
                <a:spcPts val="1063"/>
              </a:lnSpc>
            </a:pPr>
            <a:r>
              <a:rPr lang="en-US" sz="656" dirty="0">
                <a:solidFill>
                  <a:srgbClr val="504C49"/>
                </a:solidFill>
                <a:latin typeface="Source Serif Pro" pitchFamily="34" charset="0"/>
                <a:ea typeface="Source Serif Pro" pitchFamily="34" charset="-122"/>
                <a:cs typeface="Source Serif Pro" pitchFamily="34" charset="-120"/>
              </a:rPr>
              <a:t>Hỗ trợ đăng nhập nhanh chóng và thuận tiện bằng tài khoản Google, tích hợp dịch vụ OAuth.</a:t>
            </a:r>
            <a:endParaRPr lang="en-US" sz="656" dirty="0"/>
          </a:p>
        </p:txBody>
      </p:sp>
      <p:sp>
        <p:nvSpPr>
          <p:cNvPr id="12" name="Shape 10"/>
          <p:cNvSpPr/>
          <p:nvPr/>
        </p:nvSpPr>
        <p:spPr>
          <a:xfrm>
            <a:off x="4615012" y="1671935"/>
            <a:ext cx="4227909" cy="495598"/>
          </a:xfrm>
          <a:prstGeom prst="roundRect">
            <a:avLst>
              <a:gd name="adj" fmla="val 2604"/>
            </a:avLst>
          </a:prstGeom>
          <a:solidFill>
            <a:srgbClr val="F9F7F7"/>
          </a:solidFill>
          <a:ln/>
        </p:spPr>
        <p:txBody>
          <a:bodyPr/>
          <a:lstStyle/>
          <a:p>
            <a:endParaRPr lang="en-US" sz="875"/>
          </a:p>
        </p:txBody>
      </p:sp>
      <p:sp>
        <p:nvSpPr>
          <p:cNvPr id="13" name="Text 11"/>
          <p:cNvSpPr/>
          <p:nvPr/>
        </p:nvSpPr>
        <p:spPr>
          <a:xfrm>
            <a:off x="4701034" y="1757958"/>
            <a:ext cx="1630636" cy="134392"/>
          </a:xfrm>
          <a:prstGeom prst="rect">
            <a:avLst/>
          </a:prstGeom>
          <a:noFill/>
          <a:ln/>
        </p:spPr>
        <p:txBody>
          <a:bodyPr wrap="none" lIns="0" tIns="0" rIns="0" bIns="0" rtlCol="0" anchor="t"/>
          <a:lstStyle/>
          <a:p>
            <a:pPr>
              <a:lnSpc>
                <a:spcPts val="1031"/>
              </a:lnSpc>
            </a:pPr>
            <a:r>
              <a:rPr lang="en-US" sz="844" dirty="0" err="1">
                <a:solidFill>
                  <a:srgbClr val="504C49"/>
                </a:solidFill>
                <a:latin typeface="Platypi Medium" pitchFamily="34" charset="0"/>
                <a:ea typeface="Platypi Medium" pitchFamily="34" charset="-122"/>
                <a:cs typeface="Platypi Medium" pitchFamily="34" charset="-120"/>
              </a:rPr>
              <a:t>Thống</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kê</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các</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bộ</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phim</a:t>
            </a:r>
            <a:r>
              <a:rPr lang="en-US" sz="844" dirty="0">
                <a:solidFill>
                  <a:srgbClr val="504C49"/>
                </a:solidFill>
                <a:latin typeface="Platypi Medium" pitchFamily="34" charset="0"/>
                <a:ea typeface="Platypi Medium" pitchFamily="34" charset="-122"/>
                <a:cs typeface="Platypi Medium" pitchFamily="34" charset="-120"/>
              </a:rPr>
              <a:t> hot</a:t>
            </a:r>
            <a:endParaRPr lang="en-US" sz="844" dirty="0"/>
          </a:p>
        </p:txBody>
      </p:sp>
      <p:sp>
        <p:nvSpPr>
          <p:cNvPr id="14" name="Text 12"/>
          <p:cNvSpPr/>
          <p:nvPr/>
        </p:nvSpPr>
        <p:spPr>
          <a:xfrm>
            <a:off x="4701034" y="1943919"/>
            <a:ext cx="4055864" cy="137592"/>
          </a:xfrm>
          <a:prstGeom prst="rect">
            <a:avLst/>
          </a:prstGeom>
          <a:noFill/>
          <a:ln/>
        </p:spPr>
        <p:txBody>
          <a:bodyPr wrap="none" lIns="0" tIns="0" rIns="0" bIns="0" rtlCol="0" anchor="t"/>
          <a:lstStyle/>
          <a:p>
            <a:pPr>
              <a:lnSpc>
                <a:spcPts val="1063"/>
              </a:lnSpc>
            </a:pPr>
            <a:r>
              <a:rPr lang="en-US" sz="656" dirty="0">
                <a:solidFill>
                  <a:srgbClr val="504C49"/>
                </a:solidFill>
                <a:latin typeface="Source Serif Pro" pitchFamily="34" charset="0"/>
                <a:ea typeface="Source Serif Pro" pitchFamily="34" charset="-122"/>
                <a:cs typeface="Source Serif Pro" pitchFamily="34" charset="-120"/>
              </a:rPr>
              <a:t>Cho </a:t>
            </a:r>
            <a:r>
              <a:rPr lang="en-US" sz="656" dirty="0" err="1">
                <a:solidFill>
                  <a:srgbClr val="504C49"/>
                </a:solidFill>
                <a:latin typeface="Source Serif Pro" pitchFamily="34" charset="0"/>
                <a:ea typeface="Source Serif Pro" pitchFamily="34" charset="-122"/>
                <a:cs typeface="Source Serif Pro" pitchFamily="34" charset="-120"/>
              </a:rPr>
              <a:t>phép</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người</a:t>
            </a:r>
            <a:r>
              <a:rPr lang="en-US" sz="656" dirty="0">
                <a:solidFill>
                  <a:srgbClr val="504C49"/>
                </a:solidFill>
                <a:latin typeface="Source Serif Pro" pitchFamily="34" charset="0"/>
                <a:ea typeface="Source Serif Pro" pitchFamily="34" charset="-122"/>
                <a:cs typeface="Source Serif Pro" pitchFamily="34" charset="-120"/>
              </a:rPr>
              <a:t> quản </a:t>
            </a:r>
            <a:r>
              <a:rPr lang="en-US" sz="656" dirty="0" err="1">
                <a:solidFill>
                  <a:srgbClr val="504C49"/>
                </a:solidFill>
                <a:latin typeface="Source Serif Pro" pitchFamily="34" charset="0"/>
                <a:ea typeface="Source Serif Pro" pitchFamily="34" charset="-122"/>
                <a:cs typeface="Source Serif Pro" pitchFamily="34" charset="-120"/>
              </a:rPr>
              <a:t>lý</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biết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được</a:t>
            </a:r>
            <a:r>
              <a:rPr lang="en-US" sz="656" dirty="0">
                <a:solidFill>
                  <a:srgbClr val="504C49"/>
                </a:solidFill>
                <a:latin typeface="Source Serif Pro" pitchFamily="34" charset="0"/>
                <a:ea typeface="Source Serif Pro" pitchFamily="34" charset="-122"/>
                <a:cs typeface="Source Serif Pro" pitchFamily="34" charset="-120"/>
              </a:rPr>
              <a:t> top </a:t>
            </a:r>
            <a:r>
              <a:rPr lang="en-US" sz="656" dirty="0" err="1">
                <a:solidFill>
                  <a:srgbClr val="504C49"/>
                </a:solidFill>
                <a:latin typeface="Source Serif Pro" pitchFamily="34" charset="0"/>
                <a:ea typeface="Source Serif Pro" pitchFamily="34" charset="-122"/>
                <a:cs typeface="Source Serif Pro" pitchFamily="34" charset="-120"/>
              </a:rPr>
              <a:t>các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bộ</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phim</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có</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số</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lượng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vé</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bán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ra</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nhiều</a:t>
            </a:r>
            <a:r>
              <a:rPr lang="en-US" sz="656" dirty="0">
                <a:solidFill>
                  <a:srgbClr val="504C49"/>
                </a:solidFill>
                <a:latin typeface="Source Serif Pro" pitchFamily="34" charset="0"/>
                <a:ea typeface="Source Serif Pro" pitchFamily="34" charset="-122"/>
                <a:cs typeface="Source Serif Pro" pitchFamily="34" charset="-120"/>
              </a:rPr>
              <a:t>.</a:t>
            </a:r>
            <a:endParaRPr lang="en-US" sz="656" dirty="0"/>
          </a:p>
        </p:txBody>
      </p:sp>
      <p:sp>
        <p:nvSpPr>
          <p:cNvPr id="15" name="Shape 13"/>
          <p:cNvSpPr/>
          <p:nvPr/>
        </p:nvSpPr>
        <p:spPr>
          <a:xfrm>
            <a:off x="301080" y="2253555"/>
            <a:ext cx="4227909" cy="495598"/>
          </a:xfrm>
          <a:prstGeom prst="roundRect">
            <a:avLst>
              <a:gd name="adj" fmla="val 2604"/>
            </a:avLst>
          </a:prstGeom>
          <a:solidFill>
            <a:srgbClr val="F9F7F7"/>
          </a:solidFill>
          <a:ln/>
        </p:spPr>
        <p:txBody>
          <a:bodyPr/>
          <a:lstStyle/>
          <a:p>
            <a:endParaRPr lang="en-US" sz="875"/>
          </a:p>
        </p:txBody>
      </p:sp>
      <p:sp>
        <p:nvSpPr>
          <p:cNvPr id="16" name="Text 14"/>
          <p:cNvSpPr/>
          <p:nvPr/>
        </p:nvSpPr>
        <p:spPr>
          <a:xfrm>
            <a:off x="387102" y="2339578"/>
            <a:ext cx="1117848" cy="134392"/>
          </a:xfrm>
          <a:prstGeom prst="rect">
            <a:avLst/>
          </a:prstGeom>
          <a:noFill/>
          <a:ln/>
        </p:spPr>
        <p:txBody>
          <a:bodyPr wrap="none" lIns="0" tIns="0" rIns="0" bIns="0" rtlCol="0" anchor="t"/>
          <a:lstStyle/>
          <a:p>
            <a:pPr>
              <a:lnSpc>
                <a:spcPts val="1031"/>
              </a:lnSpc>
            </a:pPr>
            <a:r>
              <a:rPr lang="en-US" sz="844" dirty="0" err="1">
                <a:solidFill>
                  <a:srgbClr val="504C49"/>
                </a:solidFill>
                <a:latin typeface="Platypi Medium" pitchFamily="34" charset="0"/>
                <a:ea typeface="Platypi Medium" pitchFamily="34" charset="-122"/>
                <a:cs typeface="Platypi Medium" pitchFamily="34" charset="-120"/>
              </a:rPr>
              <a:t>Đặt</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vé</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thời</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gian</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thực</a:t>
            </a:r>
            <a:endParaRPr lang="en-US" sz="844" dirty="0"/>
          </a:p>
        </p:txBody>
      </p:sp>
      <p:sp>
        <p:nvSpPr>
          <p:cNvPr id="17" name="Text 15"/>
          <p:cNvSpPr/>
          <p:nvPr/>
        </p:nvSpPr>
        <p:spPr>
          <a:xfrm>
            <a:off x="387102" y="2525539"/>
            <a:ext cx="4055864" cy="137592"/>
          </a:xfrm>
          <a:prstGeom prst="rect">
            <a:avLst/>
          </a:prstGeom>
          <a:noFill/>
          <a:ln/>
        </p:spPr>
        <p:txBody>
          <a:bodyPr wrap="none" lIns="0" tIns="0" rIns="0" bIns="0" rtlCol="0" anchor="t"/>
          <a:lstStyle/>
          <a:p>
            <a:pPr>
              <a:lnSpc>
                <a:spcPts val="1063"/>
              </a:lnSpc>
            </a:pPr>
            <a:r>
              <a:rPr lang="en-US" sz="656" dirty="0">
                <a:solidFill>
                  <a:srgbClr val="504C49"/>
                </a:solidFill>
                <a:latin typeface="Source Serif Pro" pitchFamily="34" charset="0"/>
                <a:ea typeface="Source Serif Pro" pitchFamily="34" charset="-122"/>
                <a:cs typeface="Source Serif Pro" pitchFamily="34" charset="-120"/>
              </a:rPr>
              <a:t>Hỗ trợ đặt vé </a:t>
            </a:r>
            <a:r>
              <a:rPr lang="en-US" sz="656" dirty="0" err="1">
                <a:solidFill>
                  <a:srgbClr val="504C49"/>
                </a:solidFill>
                <a:latin typeface="Source Serif Pro" pitchFamily="34" charset="0"/>
                <a:ea typeface="Source Serif Pro" pitchFamily="34" charset="-122"/>
                <a:cs typeface="Source Serif Pro" pitchFamily="34" charset="-120"/>
              </a:rPr>
              <a:t>trực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tuyến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có</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thể</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tương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tác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trực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tiếp</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với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người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dùng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khác</a:t>
            </a:r>
            <a:r>
              <a:rPr lang="en-US" sz="656" dirty="0">
                <a:solidFill>
                  <a:srgbClr val="504C49"/>
                </a:solidFill>
                <a:latin typeface="Source Serif Pro" pitchFamily="34" charset="0"/>
                <a:ea typeface="Source Serif Pro" pitchFamily="34" charset="-122"/>
                <a:cs typeface="Source Serif Pro" pitchFamily="34" charset="-120"/>
              </a:rPr>
              <a:t>.</a:t>
            </a:r>
            <a:endParaRPr lang="en-US" sz="656" dirty="0"/>
          </a:p>
        </p:txBody>
      </p:sp>
      <p:sp>
        <p:nvSpPr>
          <p:cNvPr id="18" name="Shape 16"/>
          <p:cNvSpPr/>
          <p:nvPr/>
        </p:nvSpPr>
        <p:spPr>
          <a:xfrm>
            <a:off x="4615012" y="2253555"/>
            <a:ext cx="4227909" cy="495598"/>
          </a:xfrm>
          <a:prstGeom prst="roundRect">
            <a:avLst>
              <a:gd name="adj" fmla="val 2604"/>
            </a:avLst>
          </a:prstGeom>
          <a:solidFill>
            <a:srgbClr val="F9F7F7"/>
          </a:solidFill>
          <a:ln/>
        </p:spPr>
        <p:txBody>
          <a:bodyPr/>
          <a:lstStyle/>
          <a:p>
            <a:endParaRPr lang="en-US" sz="875"/>
          </a:p>
        </p:txBody>
      </p:sp>
      <p:sp>
        <p:nvSpPr>
          <p:cNvPr id="19" name="Text 17"/>
          <p:cNvSpPr/>
          <p:nvPr/>
        </p:nvSpPr>
        <p:spPr>
          <a:xfrm>
            <a:off x="4701034" y="2339578"/>
            <a:ext cx="1328291" cy="134392"/>
          </a:xfrm>
          <a:prstGeom prst="rect">
            <a:avLst/>
          </a:prstGeom>
          <a:noFill/>
          <a:ln/>
        </p:spPr>
        <p:txBody>
          <a:bodyPr wrap="none" lIns="0" tIns="0" rIns="0" bIns="0" rtlCol="0" anchor="t"/>
          <a:lstStyle/>
          <a:p>
            <a:pPr>
              <a:lnSpc>
                <a:spcPts val="1031"/>
              </a:lnSpc>
            </a:pPr>
            <a:r>
              <a:rPr lang="en-US" sz="844" dirty="0" err="1">
                <a:solidFill>
                  <a:srgbClr val="504C49"/>
                </a:solidFill>
                <a:latin typeface="Platypi Medium" pitchFamily="34" charset="0"/>
                <a:ea typeface="Platypi Medium" pitchFamily="34" charset="-122"/>
                <a:cs typeface="Platypi Medium" pitchFamily="34" charset="-120"/>
              </a:rPr>
              <a:t>Quản</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lý</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danh</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sách</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phim</a:t>
            </a:r>
            <a:endParaRPr lang="en-US" sz="844" dirty="0"/>
          </a:p>
        </p:txBody>
      </p:sp>
      <p:sp>
        <p:nvSpPr>
          <p:cNvPr id="20" name="Text 18"/>
          <p:cNvSpPr/>
          <p:nvPr/>
        </p:nvSpPr>
        <p:spPr>
          <a:xfrm>
            <a:off x="4701034" y="2525539"/>
            <a:ext cx="4055864" cy="137592"/>
          </a:xfrm>
          <a:prstGeom prst="rect">
            <a:avLst/>
          </a:prstGeom>
          <a:noFill/>
          <a:ln/>
        </p:spPr>
        <p:txBody>
          <a:bodyPr wrap="none" lIns="0" tIns="0" rIns="0" bIns="0" rtlCol="0" anchor="t"/>
          <a:lstStyle/>
          <a:p>
            <a:pPr>
              <a:lnSpc>
                <a:spcPts val="1063"/>
              </a:lnSpc>
            </a:pPr>
            <a:r>
              <a:rPr lang="en-US" sz="656" dirty="0">
                <a:solidFill>
                  <a:srgbClr val="504C49"/>
                </a:solidFill>
                <a:latin typeface="Source Serif Pro" pitchFamily="34" charset="0"/>
                <a:ea typeface="Source Serif Pro" pitchFamily="34" charset="-122"/>
                <a:cs typeface="Source Serif Pro" pitchFamily="34" charset="-120"/>
              </a:rPr>
              <a:t>Cho phép </a:t>
            </a:r>
            <a:r>
              <a:rPr lang="en-US" sz="656" dirty="0" err="1">
                <a:solidFill>
                  <a:srgbClr val="504C49"/>
                </a:solidFill>
                <a:latin typeface="Source Serif Pro" pitchFamily="34" charset="0"/>
                <a:ea typeface="Source Serif Pro" pitchFamily="34" charset="-122"/>
                <a:cs typeface="Source Serif Pro" pitchFamily="34" charset="-120"/>
              </a:rPr>
              <a:t>người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quản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lý</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thêm</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mới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một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bộ</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phim</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dễ</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dàng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và</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chỉnh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sửa</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thông</a:t>
            </a:r>
            <a:r>
              <a:rPr lang="en-US" sz="656" dirty="0">
                <a:solidFill>
                  <a:srgbClr val="504C49"/>
                </a:solidFill>
                <a:latin typeface="Source Serif Pro" pitchFamily="34" charset="0"/>
                <a:ea typeface="Source Serif Pro" pitchFamily="34" charset="-122"/>
                <a:cs typeface="Source Serif Pro" pitchFamily="34" charset="-120"/>
              </a:rPr>
              <a:t> tin </a:t>
            </a:r>
            <a:r>
              <a:rPr lang="en-US" sz="656" dirty="0" err="1">
                <a:solidFill>
                  <a:srgbClr val="504C49"/>
                </a:solidFill>
                <a:latin typeface="Source Serif Pro" pitchFamily="34" charset="0"/>
                <a:ea typeface="Source Serif Pro" pitchFamily="34" charset="-122"/>
                <a:cs typeface="Source Serif Pro" pitchFamily="34" charset="-120"/>
              </a:rPr>
              <a:t>một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bộ</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phim</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dễ</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dàng</a:t>
            </a:r>
            <a:endParaRPr lang="en-US" sz="656" dirty="0"/>
          </a:p>
        </p:txBody>
      </p:sp>
      <p:sp>
        <p:nvSpPr>
          <p:cNvPr id="21" name="Shape 19"/>
          <p:cNvSpPr/>
          <p:nvPr/>
        </p:nvSpPr>
        <p:spPr>
          <a:xfrm>
            <a:off x="301080" y="2835175"/>
            <a:ext cx="4227909" cy="495598"/>
          </a:xfrm>
          <a:prstGeom prst="roundRect">
            <a:avLst>
              <a:gd name="adj" fmla="val 2604"/>
            </a:avLst>
          </a:prstGeom>
          <a:solidFill>
            <a:srgbClr val="F9F7F7"/>
          </a:solidFill>
          <a:ln/>
        </p:spPr>
        <p:txBody>
          <a:bodyPr/>
          <a:lstStyle/>
          <a:p>
            <a:endParaRPr lang="en-US" sz="875" dirty="0"/>
          </a:p>
        </p:txBody>
      </p:sp>
      <p:sp>
        <p:nvSpPr>
          <p:cNvPr id="22" name="Text 20"/>
          <p:cNvSpPr/>
          <p:nvPr/>
        </p:nvSpPr>
        <p:spPr>
          <a:xfrm>
            <a:off x="387102" y="2917999"/>
            <a:ext cx="2113211" cy="137592"/>
          </a:xfrm>
          <a:prstGeom prst="rect">
            <a:avLst/>
          </a:prstGeom>
          <a:noFill/>
          <a:ln/>
        </p:spPr>
        <p:txBody>
          <a:bodyPr wrap="none" lIns="0" tIns="0" rIns="0" bIns="0" rtlCol="0" anchor="t"/>
          <a:lstStyle/>
          <a:p>
            <a:pPr>
              <a:lnSpc>
                <a:spcPts val="1031"/>
              </a:lnSpc>
            </a:pPr>
            <a:r>
              <a:rPr lang="en-US" sz="844" dirty="0">
                <a:solidFill>
                  <a:srgbClr val="504C49"/>
                </a:solidFill>
                <a:latin typeface="Platypi Medium" pitchFamily="34" charset="0"/>
                <a:ea typeface="Platypi Medium" pitchFamily="34" charset="-122"/>
                <a:cs typeface="Platypi Medium" pitchFamily="34" charset="-120"/>
              </a:rPr>
              <a:t>Bình </a:t>
            </a:r>
            <a:r>
              <a:rPr lang="en-US" sz="844" dirty="0" err="1">
                <a:solidFill>
                  <a:srgbClr val="504C49"/>
                </a:solidFill>
                <a:latin typeface="Platypi Medium" pitchFamily="34" charset="0"/>
                <a:ea typeface="Platypi Medium" pitchFamily="34" charset="-122"/>
                <a:cs typeface="Platypi Medium" pitchFamily="34" charset="-120"/>
              </a:rPr>
              <a:t>luận</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nhiều</a:t>
            </a:r>
            <a:r>
              <a:rPr lang="en-US" sz="844" dirty="0">
                <a:solidFill>
                  <a:srgbClr val="504C49"/>
                </a:solidFill>
                <a:latin typeface="Platypi Medium" pitchFamily="34" charset="0"/>
                <a:ea typeface="Platypi Medium" pitchFamily="34" charset="-122"/>
                <a:cs typeface="Platypi Medium" pitchFamily="34" charset="-120"/>
              </a:rPr>
              <a:t> level</a:t>
            </a:r>
            <a:endParaRPr lang="en-US" sz="844" dirty="0"/>
          </a:p>
        </p:txBody>
      </p:sp>
      <p:sp>
        <p:nvSpPr>
          <p:cNvPr id="23" name="Text 21"/>
          <p:cNvSpPr/>
          <p:nvPr/>
        </p:nvSpPr>
        <p:spPr>
          <a:xfrm>
            <a:off x="387102" y="3107160"/>
            <a:ext cx="4055864" cy="137592"/>
          </a:xfrm>
          <a:prstGeom prst="rect">
            <a:avLst/>
          </a:prstGeom>
          <a:noFill/>
          <a:ln/>
        </p:spPr>
        <p:txBody>
          <a:bodyPr wrap="none" lIns="0" tIns="0" rIns="0" bIns="0" rtlCol="0" anchor="t"/>
          <a:lstStyle/>
          <a:p>
            <a:pPr>
              <a:lnSpc>
                <a:spcPts val="1063"/>
              </a:lnSpc>
            </a:pPr>
            <a:r>
              <a:rPr lang="en-US" sz="656" dirty="0">
                <a:solidFill>
                  <a:srgbClr val="504C49"/>
                </a:solidFill>
                <a:latin typeface="Source Serif Pro" pitchFamily="34" charset="0"/>
                <a:ea typeface="Source Serif Pro" pitchFamily="34" charset="-122"/>
                <a:cs typeface="Source Serif Pro" pitchFamily="34" charset="-120"/>
              </a:rPr>
              <a:t>Cho phép người dùng bình luận về phim, chia sẻ cảm nhận và tương tác với cộng đồng.</a:t>
            </a:r>
            <a:endParaRPr lang="en-US" sz="656" dirty="0"/>
          </a:p>
        </p:txBody>
      </p:sp>
      <p:sp>
        <p:nvSpPr>
          <p:cNvPr id="24" name="Shape 22"/>
          <p:cNvSpPr/>
          <p:nvPr/>
        </p:nvSpPr>
        <p:spPr>
          <a:xfrm>
            <a:off x="4615012" y="2835175"/>
            <a:ext cx="4227909" cy="495598"/>
          </a:xfrm>
          <a:prstGeom prst="roundRect">
            <a:avLst>
              <a:gd name="adj" fmla="val 2604"/>
            </a:avLst>
          </a:prstGeom>
          <a:solidFill>
            <a:srgbClr val="F9F7F7"/>
          </a:solidFill>
          <a:ln/>
        </p:spPr>
        <p:txBody>
          <a:bodyPr/>
          <a:lstStyle/>
          <a:p>
            <a:endParaRPr lang="en-US" sz="875"/>
          </a:p>
        </p:txBody>
      </p:sp>
      <p:sp>
        <p:nvSpPr>
          <p:cNvPr id="25" name="Text 23"/>
          <p:cNvSpPr/>
          <p:nvPr/>
        </p:nvSpPr>
        <p:spPr>
          <a:xfrm>
            <a:off x="4701034" y="2921199"/>
            <a:ext cx="1075432" cy="134392"/>
          </a:xfrm>
          <a:prstGeom prst="rect">
            <a:avLst/>
          </a:prstGeom>
          <a:noFill/>
          <a:ln/>
        </p:spPr>
        <p:txBody>
          <a:bodyPr wrap="none" lIns="0" tIns="0" rIns="0" bIns="0" rtlCol="0" anchor="t"/>
          <a:lstStyle/>
          <a:p>
            <a:pPr>
              <a:lnSpc>
                <a:spcPts val="1031"/>
              </a:lnSpc>
            </a:pPr>
            <a:r>
              <a:rPr lang="en-US" sz="844" dirty="0">
                <a:solidFill>
                  <a:srgbClr val="504C49"/>
                </a:solidFill>
                <a:latin typeface="Platypi Medium" pitchFamily="34" charset="0"/>
                <a:ea typeface="Platypi Medium" pitchFamily="34" charset="-122"/>
                <a:cs typeface="Platypi Medium" pitchFamily="34" charset="-120"/>
              </a:rPr>
              <a:t>Sắp lịch</a:t>
            </a:r>
            <a:endParaRPr lang="en-US" sz="844" dirty="0"/>
          </a:p>
        </p:txBody>
      </p:sp>
      <p:sp>
        <p:nvSpPr>
          <p:cNvPr id="26" name="Text 24"/>
          <p:cNvSpPr/>
          <p:nvPr/>
        </p:nvSpPr>
        <p:spPr>
          <a:xfrm>
            <a:off x="4701034" y="3107160"/>
            <a:ext cx="4055864" cy="137592"/>
          </a:xfrm>
          <a:prstGeom prst="rect">
            <a:avLst/>
          </a:prstGeom>
          <a:noFill/>
          <a:ln/>
        </p:spPr>
        <p:txBody>
          <a:bodyPr wrap="none" lIns="0" tIns="0" rIns="0" bIns="0" rtlCol="0" anchor="t"/>
          <a:lstStyle/>
          <a:p>
            <a:pPr>
              <a:lnSpc>
                <a:spcPts val="1063"/>
              </a:lnSpc>
            </a:pPr>
            <a:r>
              <a:rPr lang="en-US" sz="656" dirty="0" err="1">
                <a:solidFill>
                  <a:srgbClr val="504C49"/>
                </a:solidFill>
                <a:latin typeface="Source Serif Pro" pitchFamily="34" charset="0"/>
                <a:ea typeface="Source Serif Pro" pitchFamily="34" charset="-122"/>
                <a:cs typeface="Source Serif Pro" pitchFamily="34" charset="-120"/>
              </a:rPr>
              <a:t>Hỗ</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trợ</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sắp</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lịch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tự</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động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theo</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tháng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tùy</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theo</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các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yêu</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cầu</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đã</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có</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trước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đó</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của</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các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bộ</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phim</a:t>
            </a:r>
            <a:r>
              <a:rPr lang="en-US" sz="656" dirty="0">
                <a:solidFill>
                  <a:srgbClr val="504C49"/>
                </a:solidFill>
                <a:latin typeface="Source Serif Pro" pitchFamily="34" charset="0"/>
                <a:ea typeface="Source Serif Pro" pitchFamily="34" charset="-122"/>
                <a:cs typeface="Source Serif Pro" pitchFamily="34" charset="-120"/>
              </a:rPr>
              <a:t>.</a:t>
            </a:r>
            <a:endParaRPr lang="en-US" sz="656" dirty="0"/>
          </a:p>
        </p:txBody>
      </p:sp>
      <p:sp>
        <p:nvSpPr>
          <p:cNvPr id="27" name="Shape 25"/>
          <p:cNvSpPr/>
          <p:nvPr/>
        </p:nvSpPr>
        <p:spPr>
          <a:xfrm>
            <a:off x="301080" y="3416796"/>
            <a:ext cx="4227909" cy="495598"/>
          </a:xfrm>
          <a:prstGeom prst="roundRect">
            <a:avLst>
              <a:gd name="adj" fmla="val 2604"/>
            </a:avLst>
          </a:prstGeom>
          <a:solidFill>
            <a:srgbClr val="F9F7F7"/>
          </a:solidFill>
          <a:ln/>
        </p:spPr>
        <p:txBody>
          <a:bodyPr/>
          <a:lstStyle/>
          <a:p>
            <a:endParaRPr lang="en-US" sz="875"/>
          </a:p>
        </p:txBody>
      </p:sp>
      <p:sp>
        <p:nvSpPr>
          <p:cNvPr id="28" name="Text 26"/>
          <p:cNvSpPr/>
          <p:nvPr/>
        </p:nvSpPr>
        <p:spPr>
          <a:xfrm>
            <a:off x="387101" y="3502819"/>
            <a:ext cx="1836986" cy="134392"/>
          </a:xfrm>
          <a:prstGeom prst="rect">
            <a:avLst/>
          </a:prstGeom>
          <a:noFill/>
          <a:ln/>
        </p:spPr>
        <p:txBody>
          <a:bodyPr wrap="none" lIns="0" tIns="0" rIns="0" bIns="0" rtlCol="0" anchor="t"/>
          <a:lstStyle/>
          <a:p>
            <a:pPr>
              <a:lnSpc>
                <a:spcPts val="1031"/>
              </a:lnSpc>
            </a:pPr>
            <a:r>
              <a:rPr lang="en-US" sz="844" dirty="0">
                <a:solidFill>
                  <a:srgbClr val="504C49"/>
                </a:solidFill>
                <a:latin typeface="Platypi Medium" pitchFamily="34" charset="0"/>
                <a:ea typeface="Platypi Medium" pitchFamily="34" charset="-122"/>
                <a:cs typeface="Platypi Medium" pitchFamily="34" charset="-120"/>
              </a:rPr>
              <a:t>Thanh </a:t>
            </a:r>
            <a:r>
              <a:rPr lang="en-US" sz="844" dirty="0" err="1">
                <a:solidFill>
                  <a:srgbClr val="504C49"/>
                </a:solidFill>
                <a:latin typeface="Platypi Medium" pitchFamily="34" charset="0"/>
                <a:ea typeface="Platypi Medium" pitchFamily="34" charset="-122"/>
                <a:cs typeface="Platypi Medium" pitchFamily="34" charset="-120"/>
              </a:rPr>
              <a:t>toán</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lại</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đơn</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hàng</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thất</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bại</a:t>
            </a:r>
            <a:endParaRPr lang="en-US" sz="844" dirty="0"/>
          </a:p>
        </p:txBody>
      </p:sp>
      <p:sp>
        <p:nvSpPr>
          <p:cNvPr id="29" name="Text 27"/>
          <p:cNvSpPr/>
          <p:nvPr/>
        </p:nvSpPr>
        <p:spPr>
          <a:xfrm>
            <a:off x="387102" y="3688780"/>
            <a:ext cx="4055864" cy="137592"/>
          </a:xfrm>
          <a:prstGeom prst="rect">
            <a:avLst/>
          </a:prstGeom>
          <a:noFill/>
          <a:ln/>
        </p:spPr>
        <p:txBody>
          <a:bodyPr wrap="none" lIns="0" tIns="0" rIns="0" bIns="0" rtlCol="0" anchor="t"/>
          <a:lstStyle/>
          <a:p>
            <a:pPr>
              <a:lnSpc>
                <a:spcPts val="1063"/>
              </a:lnSpc>
            </a:pPr>
            <a:r>
              <a:rPr lang="en-US" sz="656" dirty="0">
                <a:solidFill>
                  <a:srgbClr val="504C49"/>
                </a:solidFill>
                <a:latin typeface="Source Serif Pro" pitchFamily="34" charset="0"/>
                <a:ea typeface="Source Serif Pro" pitchFamily="34" charset="-122"/>
                <a:cs typeface="Source Serif Pro" pitchFamily="34" charset="-120"/>
              </a:rPr>
              <a:t>Cho </a:t>
            </a:r>
            <a:r>
              <a:rPr lang="en-US" sz="656" dirty="0" err="1">
                <a:solidFill>
                  <a:srgbClr val="504C49"/>
                </a:solidFill>
                <a:latin typeface="Source Serif Pro" pitchFamily="34" charset="0"/>
                <a:ea typeface="Source Serif Pro" pitchFamily="34" charset="-122"/>
                <a:cs typeface="Source Serif Pro" pitchFamily="34" charset="-120"/>
              </a:rPr>
              <a:t>phép</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người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dùng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tiến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hành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thanh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toán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lại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với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những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đơn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hàng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đã</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thất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bại</a:t>
            </a:r>
            <a:endParaRPr lang="en-US" sz="656" dirty="0"/>
          </a:p>
        </p:txBody>
      </p:sp>
      <p:sp>
        <p:nvSpPr>
          <p:cNvPr id="30" name="Shape 28"/>
          <p:cNvSpPr/>
          <p:nvPr/>
        </p:nvSpPr>
        <p:spPr>
          <a:xfrm>
            <a:off x="4615012" y="3416796"/>
            <a:ext cx="4227909" cy="495598"/>
          </a:xfrm>
          <a:prstGeom prst="roundRect">
            <a:avLst>
              <a:gd name="adj" fmla="val 2604"/>
            </a:avLst>
          </a:prstGeom>
          <a:solidFill>
            <a:srgbClr val="F9F7F7"/>
          </a:solidFill>
          <a:ln/>
        </p:spPr>
        <p:txBody>
          <a:bodyPr/>
          <a:lstStyle/>
          <a:p>
            <a:endParaRPr lang="en-US" sz="875"/>
          </a:p>
        </p:txBody>
      </p:sp>
      <p:sp>
        <p:nvSpPr>
          <p:cNvPr id="31" name="Text 29"/>
          <p:cNvSpPr/>
          <p:nvPr/>
        </p:nvSpPr>
        <p:spPr>
          <a:xfrm>
            <a:off x="4701034" y="3502819"/>
            <a:ext cx="1075432" cy="134392"/>
          </a:xfrm>
          <a:prstGeom prst="rect">
            <a:avLst/>
          </a:prstGeom>
          <a:noFill/>
          <a:ln/>
        </p:spPr>
        <p:txBody>
          <a:bodyPr wrap="none" lIns="0" tIns="0" rIns="0" bIns="0" rtlCol="0" anchor="t"/>
          <a:lstStyle/>
          <a:p>
            <a:pPr>
              <a:lnSpc>
                <a:spcPts val="1031"/>
              </a:lnSpc>
            </a:pPr>
            <a:r>
              <a:rPr lang="en-US" sz="844" dirty="0" err="1">
                <a:solidFill>
                  <a:srgbClr val="504C49"/>
                </a:solidFill>
                <a:latin typeface="Platypi Medium" pitchFamily="34" charset="0"/>
                <a:ea typeface="Platypi Medium" pitchFamily="34" charset="-122"/>
                <a:cs typeface="Platypi Medium" pitchFamily="34" charset="-120"/>
              </a:rPr>
              <a:t>Quản</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lý</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rạp</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phim</a:t>
            </a:r>
            <a:endParaRPr lang="en-US" sz="844" dirty="0"/>
          </a:p>
        </p:txBody>
      </p:sp>
      <p:sp>
        <p:nvSpPr>
          <p:cNvPr id="32" name="Text 30"/>
          <p:cNvSpPr/>
          <p:nvPr/>
        </p:nvSpPr>
        <p:spPr>
          <a:xfrm>
            <a:off x="4701034" y="3688780"/>
            <a:ext cx="4055864" cy="137592"/>
          </a:xfrm>
          <a:prstGeom prst="rect">
            <a:avLst/>
          </a:prstGeom>
          <a:noFill/>
          <a:ln/>
        </p:spPr>
        <p:txBody>
          <a:bodyPr wrap="none" lIns="0" tIns="0" rIns="0" bIns="0" rtlCol="0" anchor="t"/>
          <a:lstStyle/>
          <a:p>
            <a:pPr>
              <a:lnSpc>
                <a:spcPts val="1063"/>
              </a:lnSpc>
            </a:pPr>
            <a:r>
              <a:rPr lang="en-US" sz="656" dirty="0" err="1">
                <a:solidFill>
                  <a:srgbClr val="504C49"/>
                </a:solidFill>
                <a:latin typeface="Source Serif Pro" pitchFamily="34" charset="0"/>
                <a:ea typeface="Source Serif Pro" pitchFamily="34" charset="-122"/>
                <a:cs typeface="Source Serif Pro" pitchFamily="34" charset="-120"/>
              </a:rPr>
              <a:t>Quản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lý</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rạp</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phim</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và</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tình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trạng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các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ghế</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trong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rạp</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phim</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một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cách</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dễ</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dàng</a:t>
            </a:r>
            <a:r>
              <a:rPr lang="en-US" sz="656" dirty="0">
                <a:solidFill>
                  <a:srgbClr val="504C49"/>
                </a:solidFill>
                <a:latin typeface="Source Serif Pro" pitchFamily="34" charset="0"/>
                <a:ea typeface="Source Serif Pro" pitchFamily="34" charset="-122"/>
                <a:cs typeface="Source Serif Pro" pitchFamily="34" charset="-120"/>
              </a:rPr>
              <a:t>.</a:t>
            </a:r>
            <a:endParaRPr lang="en-US" sz="656" dirty="0"/>
          </a:p>
        </p:txBody>
      </p:sp>
      <p:sp>
        <p:nvSpPr>
          <p:cNvPr id="33" name="Shape 31"/>
          <p:cNvSpPr/>
          <p:nvPr/>
        </p:nvSpPr>
        <p:spPr>
          <a:xfrm>
            <a:off x="301080" y="3998416"/>
            <a:ext cx="4227909" cy="495598"/>
          </a:xfrm>
          <a:prstGeom prst="roundRect">
            <a:avLst>
              <a:gd name="adj" fmla="val 2604"/>
            </a:avLst>
          </a:prstGeom>
          <a:solidFill>
            <a:srgbClr val="F9F7F7"/>
          </a:solidFill>
          <a:ln/>
        </p:spPr>
        <p:txBody>
          <a:bodyPr/>
          <a:lstStyle/>
          <a:p>
            <a:endParaRPr lang="en-US" sz="875"/>
          </a:p>
        </p:txBody>
      </p:sp>
      <p:sp>
        <p:nvSpPr>
          <p:cNvPr id="34" name="Text 32"/>
          <p:cNvSpPr/>
          <p:nvPr/>
        </p:nvSpPr>
        <p:spPr>
          <a:xfrm>
            <a:off x="387102" y="4084440"/>
            <a:ext cx="1221879" cy="134392"/>
          </a:xfrm>
          <a:prstGeom prst="rect">
            <a:avLst/>
          </a:prstGeom>
          <a:noFill/>
          <a:ln/>
        </p:spPr>
        <p:txBody>
          <a:bodyPr wrap="none" lIns="0" tIns="0" rIns="0" bIns="0" rtlCol="0" anchor="t"/>
          <a:lstStyle/>
          <a:p>
            <a:pPr>
              <a:lnSpc>
                <a:spcPts val="1031"/>
              </a:lnSpc>
            </a:pPr>
            <a:r>
              <a:rPr lang="en-US" sz="844" dirty="0" err="1">
                <a:solidFill>
                  <a:srgbClr val="504C49"/>
                </a:solidFill>
                <a:latin typeface="Platypi Medium" pitchFamily="34" charset="0"/>
                <a:ea typeface="Platypi Medium" pitchFamily="34" charset="-122"/>
                <a:cs typeface="Platypi Medium" pitchFamily="34" charset="-120"/>
              </a:rPr>
              <a:t>Thay</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đổi</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ghế</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ngồi</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của</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vé</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sau</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khi</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đặt</a:t>
            </a:r>
            <a:endParaRPr lang="en-US" sz="844" dirty="0"/>
          </a:p>
        </p:txBody>
      </p:sp>
      <p:sp>
        <p:nvSpPr>
          <p:cNvPr id="35" name="Text 33"/>
          <p:cNvSpPr/>
          <p:nvPr/>
        </p:nvSpPr>
        <p:spPr>
          <a:xfrm>
            <a:off x="387102" y="4270400"/>
            <a:ext cx="4055864" cy="137592"/>
          </a:xfrm>
          <a:prstGeom prst="rect">
            <a:avLst/>
          </a:prstGeom>
          <a:noFill/>
          <a:ln/>
        </p:spPr>
        <p:txBody>
          <a:bodyPr wrap="none" lIns="0" tIns="0" rIns="0" bIns="0" rtlCol="0" anchor="t"/>
          <a:lstStyle/>
          <a:p>
            <a:pPr>
              <a:lnSpc>
                <a:spcPts val="1063"/>
              </a:lnSpc>
            </a:pPr>
            <a:r>
              <a:rPr lang="en-US" sz="656" dirty="0" err="1">
                <a:solidFill>
                  <a:srgbClr val="504C49"/>
                </a:solidFill>
                <a:latin typeface="Source Serif Pro" pitchFamily="34" charset="0"/>
                <a:ea typeface="Source Serif Pro" pitchFamily="34" charset="-122"/>
                <a:cs typeface="Source Serif Pro" pitchFamily="34" charset="-120"/>
              </a:rPr>
              <a:t>Người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dùng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có</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thể</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đổi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chỗ</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ngồi</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của</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cùng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một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suất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chiếu</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nếu</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nó</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chưa</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bắt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đầu</a:t>
            </a:r>
            <a:r>
              <a:rPr lang="en-US" sz="656" dirty="0">
                <a:solidFill>
                  <a:srgbClr val="504C49"/>
                </a:solidFill>
                <a:latin typeface="Source Serif Pro" pitchFamily="34" charset="0"/>
                <a:ea typeface="Source Serif Pro" pitchFamily="34" charset="-122"/>
                <a:cs typeface="Source Serif Pro" pitchFamily="34" charset="-120"/>
              </a:rPr>
              <a:t>.</a:t>
            </a:r>
            <a:endParaRPr lang="en-US" sz="656" dirty="0"/>
          </a:p>
        </p:txBody>
      </p:sp>
      <p:sp>
        <p:nvSpPr>
          <p:cNvPr id="36" name="Shape 34"/>
          <p:cNvSpPr/>
          <p:nvPr/>
        </p:nvSpPr>
        <p:spPr>
          <a:xfrm>
            <a:off x="4615012" y="3998416"/>
            <a:ext cx="4227909" cy="495598"/>
          </a:xfrm>
          <a:prstGeom prst="roundRect">
            <a:avLst>
              <a:gd name="adj" fmla="val 2604"/>
            </a:avLst>
          </a:prstGeom>
          <a:solidFill>
            <a:srgbClr val="F9F7F7"/>
          </a:solidFill>
          <a:ln/>
        </p:spPr>
        <p:txBody>
          <a:bodyPr/>
          <a:lstStyle/>
          <a:p>
            <a:endParaRPr lang="en-US" sz="875"/>
          </a:p>
        </p:txBody>
      </p:sp>
      <p:sp>
        <p:nvSpPr>
          <p:cNvPr id="37" name="Text 35"/>
          <p:cNvSpPr/>
          <p:nvPr/>
        </p:nvSpPr>
        <p:spPr>
          <a:xfrm>
            <a:off x="4701034" y="4084440"/>
            <a:ext cx="1218754" cy="134392"/>
          </a:xfrm>
          <a:prstGeom prst="rect">
            <a:avLst/>
          </a:prstGeom>
          <a:noFill/>
          <a:ln/>
        </p:spPr>
        <p:txBody>
          <a:bodyPr wrap="none" lIns="0" tIns="0" rIns="0" bIns="0" rtlCol="0" anchor="t"/>
          <a:lstStyle/>
          <a:p>
            <a:pPr>
              <a:lnSpc>
                <a:spcPts val="1031"/>
              </a:lnSpc>
            </a:pPr>
            <a:r>
              <a:rPr lang="en-US" sz="844" dirty="0">
                <a:solidFill>
                  <a:srgbClr val="504C49"/>
                </a:solidFill>
                <a:latin typeface="Platypi Medium" pitchFamily="34" charset="0"/>
                <a:ea typeface="Platypi Medium" pitchFamily="34" charset="-122"/>
                <a:cs typeface="Platypi Medium" pitchFamily="34" charset="-120"/>
              </a:rPr>
              <a:t>Giao </a:t>
            </a:r>
            <a:r>
              <a:rPr lang="en-US" sz="844" dirty="0" err="1">
                <a:solidFill>
                  <a:srgbClr val="504C49"/>
                </a:solidFill>
                <a:latin typeface="Platypi Medium" pitchFamily="34" charset="0"/>
                <a:ea typeface="Platypi Medium" pitchFamily="34" charset="-122"/>
                <a:cs typeface="Platypi Medium" pitchFamily="34" charset="-120"/>
              </a:rPr>
              <a:t>diện</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đa</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nền</a:t>
            </a:r>
            <a:r>
              <a:rPr lang="en-US" sz="844" dirty="0">
                <a:solidFill>
                  <a:srgbClr val="504C49"/>
                </a:solidFill>
                <a:latin typeface="Platypi Medium" pitchFamily="34" charset="0"/>
                <a:ea typeface="Platypi Medium" pitchFamily="34" charset="-122"/>
                <a:cs typeface="Platypi Medium" pitchFamily="34" charset="-120"/>
              </a:rPr>
              <a:t> </a:t>
            </a:r>
            <a:r>
              <a:rPr lang="en-US" sz="844" dirty="0" err="1">
                <a:solidFill>
                  <a:srgbClr val="504C49"/>
                </a:solidFill>
                <a:latin typeface="Platypi Medium" pitchFamily="34" charset="0"/>
                <a:ea typeface="Platypi Medium" pitchFamily="34" charset="-122"/>
                <a:cs typeface="Platypi Medium" pitchFamily="34" charset="-120"/>
              </a:rPr>
              <a:t>tảng</a:t>
            </a:r>
            <a:endParaRPr lang="en-US" sz="844" dirty="0"/>
          </a:p>
        </p:txBody>
      </p:sp>
      <p:sp>
        <p:nvSpPr>
          <p:cNvPr id="38" name="Text 36"/>
          <p:cNvSpPr/>
          <p:nvPr/>
        </p:nvSpPr>
        <p:spPr>
          <a:xfrm>
            <a:off x="4701034" y="4270400"/>
            <a:ext cx="4055864" cy="137592"/>
          </a:xfrm>
          <a:prstGeom prst="rect">
            <a:avLst/>
          </a:prstGeom>
          <a:noFill/>
          <a:ln/>
        </p:spPr>
        <p:txBody>
          <a:bodyPr wrap="none" lIns="0" tIns="0" rIns="0" bIns="0" rtlCol="0" anchor="t"/>
          <a:lstStyle/>
          <a:p>
            <a:pPr>
              <a:lnSpc>
                <a:spcPts val="1063"/>
              </a:lnSpc>
            </a:pPr>
            <a:r>
              <a:rPr lang="en-US" sz="656" dirty="0">
                <a:solidFill>
                  <a:srgbClr val="504C49"/>
                </a:solidFill>
                <a:latin typeface="Source Serif Pro" pitchFamily="34" charset="0"/>
                <a:ea typeface="Source Serif Pro" pitchFamily="34" charset="-122"/>
                <a:cs typeface="Source Serif Pro" pitchFamily="34" charset="-120"/>
              </a:rPr>
              <a:t>Giao </a:t>
            </a:r>
            <a:r>
              <a:rPr lang="en-US" sz="656" dirty="0" err="1">
                <a:solidFill>
                  <a:srgbClr val="504C49"/>
                </a:solidFill>
                <a:latin typeface="Source Serif Pro" pitchFamily="34" charset="0"/>
                <a:ea typeface="Source Serif Pro" pitchFamily="34" charset="-122"/>
                <a:cs typeface="Source Serif Pro" pitchFamily="34" charset="-120"/>
              </a:rPr>
              <a:t>diện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được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thiết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kế</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đẹp</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mắt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và</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hoạt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động</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được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trên</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hầu</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hết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các</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thiết</a:t>
            </a:r>
            <a:r>
              <a:rPr lang="en-US" sz="656" dirty="0">
                <a:solidFill>
                  <a:srgbClr val="504C49"/>
                </a:solidFill>
                <a:latin typeface="Source Serif Pro" pitchFamily="34" charset="0"/>
                <a:ea typeface="Source Serif Pro" pitchFamily="34" charset="-122"/>
                <a:cs typeface="Source Serif Pro" pitchFamily="34" charset="-120"/>
              </a:rPr>
              <a:t> </a:t>
            </a:r>
            <a:r>
              <a:rPr lang="en-US" sz="656" dirty="0" err="1">
                <a:solidFill>
                  <a:srgbClr val="504C49"/>
                </a:solidFill>
                <a:latin typeface="Source Serif Pro" pitchFamily="34" charset="0"/>
                <a:ea typeface="Source Serif Pro" pitchFamily="34" charset="-122"/>
                <a:cs typeface="Source Serif Pro" pitchFamily="34" charset="-120"/>
              </a:rPr>
              <a:t>bị</a:t>
            </a:r>
            <a:r>
              <a:rPr lang="en-US" sz="656" dirty="0">
                <a:solidFill>
                  <a:srgbClr val="504C49"/>
                </a:solidFill>
                <a:latin typeface="Source Serif Pro" pitchFamily="34" charset="0"/>
                <a:ea typeface="Source Serif Pro" pitchFamily="34" charset="-122"/>
                <a:cs typeface="Source Serif Pro" pitchFamily="34" charset="-120"/>
              </a:rPr>
              <a:t>.</a:t>
            </a:r>
            <a:endParaRPr lang="en-US" sz="656"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F028A9F-A878-B16E-32E5-DAEA671AFDE4}"/>
              </a:ext>
            </a:extLst>
          </p:cNvPr>
          <p:cNvSpPr>
            <a:spLocks noGrp="1"/>
          </p:cNvSpPr>
          <p:nvPr>
            <p:ph type="title"/>
          </p:nvPr>
        </p:nvSpPr>
        <p:spPr/>
        <p:txBody>
          <a:bodyPr/>
          <a:lstStyle/>
          <a:p>
            <a:r>
              <a:rPr lang="en-US" sz="2400" dirty="0"/>
              <a:t>MONOLITHIC ARCHITECTURE</a:t>
            </a:r>
          </a:p>
        </p:txBody>
      </p:sp>
      <p:sp>
        <p:nvSpPr>
          <p:cNvPr id="3" name="Tiêu đề phụ 2">
            <a:extLst>
              <a:ext uri="{FF2B5EF4-FFF2-40B4-BE49-F238E27FC236}">
                <a16:creationId xmlns:a16="http://schemas.microsoft.com/office/drawing/2014/main" id="{1E12915C-F3F5-6E49-A2BF-E660A62FD644}"/>
              </a:ext>
            </a:extLst>
          </p:cNvPr>
          <p:cNvSpPr>
            <a:spLocks noGrp="1"/>
          </p:cNvSpPr>
          <p:nvPr>
            <p:ph type="subTitle" idx="1"/>
          </p:nvPr>
        </p:nvSpPr>
        <p:spPr/>
        <p:txBody>
          <a:bodyPr/>
          <a:lstStyle/>
          <a:p>
            <a:pPr marL="0" lvl="0" indent="0" algn="l" rtl="0">
              <a:spcBef>
                <a:spcPts val="0"/>
              </a:spcBef>
              <a:spcAft>
                <a:spcPts val="0"/>
              </a:spcAft>
              <a:buNone/>
            </a:pPr>
            <a:r>
              <a:rPr lang="en-US" dirty="0" err="1">
                <a:latin typeface="Calibri Light" panose="020F0302020204030204" pitchFamily="34" charset="0"/>
                <a:ea typeface="Calibri Light" panose="020F0302020204030204" pitchFamily="34" charset="0"/>
                <a:cs typeface="Calibri Light" panose="020F0302020204030204" pitchFamily="34" charset="0"/>
              </a:rPr>
              <a:t>Kiến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trúc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nguyên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khối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mô</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hình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truyền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thống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trong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đó</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toàn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bộ</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ứng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dụng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được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đóng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gói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thành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một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khối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duy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nhất</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marL="0" lvl="0" indent="0" algn="l" rtl="0">
              <a:spcBef>
                <a:spcPts val="0"/>
              </a:spcBef>
              <a:spcAft>
                <a:spcPts val="0"/>
              </a:spcAft>
              <a:buNone/>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dirty="0" err="1">
                <a:latin typeface="Calibri Light" panose="020F0302020204030204" pitchFamily="34" charset="0"/>
                <a:ea typeface="Calibri Light" panose="020F0302020204030204" pitchFamily="34" charset="0"/>
                <a:cs typeface="Calibri Light" panose="020F0302020204030204" pitchFamily="34" charset="0"/>
              </a:rPr>
              <a:t>Ưu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điểm</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Đơn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giản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trong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phát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triển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triển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khai</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Hiệu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suất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cao</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trong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quy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mô</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nhỏ</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Độ</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nhất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quản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dễ</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duy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trì</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dirty="0" err="1">
                <a:latin typeface="Calibri Light" panose="020F0302020204030204" pitchFamily="34" charset="0"/>
                <a:ea typeface="Calibri Light" panose="020F0302020204030204" pitchFamily="34" charset="0"/>
                <a:cs typeface="Calibri Light" panose="020F0302020204030204" pitchFamily="34" charset="0"/>
              </a:rPr>
              <a:t>Nhược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điểm</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Khó</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bảo</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trì</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mở</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rộng</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Khả</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năng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chịu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tải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kém</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khi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quy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mô</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tăng</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Độ</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linh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hoạt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thấp</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0" name="Hình ảnh 9">
            <a:extLst>
              <a:ext uri="{FF2B5EF4-FFF2-40B4-BE49-F238E27FC236}">
                <a16:creationId xmlns:a16="http://schemas.microsoft.com/office/drawing/2014/main" id="{4FBB945E-F1A8-F052-9B78-A481DAEE46F1}"/>
              </a:ext>
            </a:extLst>
          </p:cNvPr>
          <p:cNvPicPr>
            <a:picLocks noChangeAspect="1"/>
          </p:cNvPicPr>
          <p:nvPr/>
        </p:nvPicPr>
        <p:blipFill>
          <a:blip r:embed="rId2"/>
          <a:stretch>
            <a:fillRect/>
          </a:stretch>
        </p:blipFill>
        <p:spPr>
          <a:xfrm>
            <a:off x="0" y="0"/>
            <a:ext cx="4165371" cy="5143500"/>
          </a:xfrm>
          <a:prstGeom prst="rect">
            <a:avLst/>
          </a:prstGeom>
        </p:spPr>
      </p:pic>
    </p:spTree>
    <p:extLst>
      <p:ext uri="{BB962C8B-B14F-4D97-AF65-F5344CB8AC3E}">
        <p14:creationId xmlns:p14="http://schemas.microsoft.com/office/powerpoint/2010/main" val="2910856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CD1558-5F21-D5D8-D36B-F6B5DFC30CFC}"/>
              </a:ext>
            </a:extLst>
          </p:cNvPr>
          <p:cNvSpPr>
            <a:spLocks noGrp="1"/>
          </p:cNvSpPr>
          <p:nvPr>
            <p:ph type="title"/>
          </p:nvPr>
        </p:nvSpPr>
        <p:spPr/>
        <p:txBody>
          <a:bodyPr/>
          <a:lstStyle/>
          <a:p>
            <a:r>
              <a:rPr lang="en-US" dirty="0"/>
              <a:t>Microservices Architecture</a:t>
            </a:r>
          </a:p>
        </p:txBody>
      </p:sp>
      <p:sp>
        <p:nvSpPr>
          <p:cNvPr id="3" name="Tiêu đề phụ 2">
            <a:extLst>
              <a:ext uri="{FF2B5EF4-FFF2-40B4-BE49-F238E27FC236}">
                <a16:creationId xmlns:a16="http://schemas.microsoft.com/office/drawing/2014/main" id="{979F1B9C-7ADD-8404-DF0D-7DC551F9979E}"/>
              </a:ext>
            </a:extLst>
          </p:cNvPr>
          <p:cNvSpPr>
            <a:spLocks noGrp="1"/>
          </p:cNvSpPr>
          <p:nvPr>
            <p:ph type="subTitle" idx="1"/>
          </p:nvPr>
        </p:nvSpPr>
        <p:spPr/>
        <p:txBody>
          <a:bodyPr/>
          <a:lstStyle/>
          <a:p>
            <a:pPr marL="0" lvl="0" indent="0" algn="l" rtl="0">
              <a:spcBef>
                <a:spcPts val="0"/>
              </a:spcBef>
              <a:spcAft>
                <a:spcPts val="0"/>
              </a:spcAft>
              <a:buNone/>
            </a:pPr>
            <a:r>
              <a:rPr lang="vi-VN" dirty="0">
                <a:latin typeface="Calibri Light" panose="020F0302020204030204" pitchFamily="34" charset="0"/>
                <a:ea typeface="Calibri Light" panose="020F0302020204030204" pitchFamily="34" charset="0"/>
                <a:cs typeface="Calibri Light" panose="020F0302020204030204" pitchFamily="34" charset="0"/>
              </a:rPr>
              <a:t>Kiến trúc </a:t>
            </a:r>
            <a:r>
              <a:rPr lang="vi-VN" dirty="0" err="1">
                <a:latin typeface="Calibri Light" panose="020F0302020204030204" pitchFamily="34" charset="0"/>
                <a:ea typeface="Calibri Light" panose="020F0302020204030204" pitchFamily="34" charset="0"/>
                <a:cs typeface="Calibri Light" panose="020F0302020204030204" pitchFamily="34" charset="0"/>
              </a:rPr>
              <a:t>microservices</a:t>
            </a:r>
            <a:r>
              <a:rPr lang="vi-VN" dirty="0">
                <a:latin typeface="Calibri Light" panose="020F0302020204030204" pitchFamily="34" charset="0"/>
                <a:ea typeface="Calibri Light" panose="020F0302020204030204" pitchFamily="34" charset="0"/>
                <a:cs typeface="Calibri Light" panose="020F0302020204030204" pitchFamily="34" charset="0"/>
              </a:rPr>
              <a:t> là một kiểu kiến trúc phần mềm phân tán trong đó ứng dụng được phát triển như là một tập hợp các dịch vụ nhỏ, độc lập nhau và có khả năng hoạt động tự lập</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dirty="0" err="1">
                <a:latin typeface="Calibri Light" panose="020F0302020204030204" pitchFamily="34" charset="0"/>
                <a:ea typeface="Calibri Light" panose="020F0302020204030204" pitchFamily="34" charset="0"/>
                <a:cs typeface="Calibri Light" panose="020F0302020204030204" pitchFamily="34" charset="0"/>
              </a:rPr>
              <a:t>Ưu</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điểm</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Khả</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năng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mở</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rộng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linh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hoạt</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Dễ</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dàng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bảo</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trì</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nâng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cấp</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Khả</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năng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tích</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hợp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công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nghệ</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đa</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dạng</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r>
              <a:rPr lang="en-US" dirty="0" err="1">
                <a:latin typeface="Calibri Light" panose="020F0302020204030204" pitchFamily="34" charset="0"/>
                <a:ea typeface="Calibri Light" panose="020F0302020204030204" pitchFamily="34" charset="0"/>
                <a:cs typeface="Calibri Light" panose="020F0302020204030204" pitchFamily="34" charset="0"/>
              </a:rPr>
              <a:t>Nhược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điểm</a:t>
            </a:r>
            <a:r>
              <a:rPr lang="en-US" dirty="0">
                <a:latin typeface="Calibri Light" panose="020F0302020204030204" pitchFamily="34" charset="0"/>
                <a:ea typeface="Calibri Light" panose="020F0302020204030204" pitchFamily="34" charset="0"/>
                <a:cs typeface="Calibri Light" panose="020F0302020204030204" pitchFamily="34" charset="0"/>
              </a:rPr>
              <a:t>:</a:t>
            </a: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Độ</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phức</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tạp</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trong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triển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khai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và</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quản</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lý</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r>
              <a:rPr lang="en-US" dirty="0">
                <a:latin typeface="Calibri Light" panose="020F0302020204030204" pitchFamily="34" charset="0"/>
                <a:ea typeface="Calibri Light" panose="020F0302020204030204" pitchFamily="34" charset="0"/>
                <a:cs typeface="Calibri Light" panose="020F0302020204030204" pitchFamily="34" charset="0"/>
              </a:rPr>
              <a:t>Chi </a:t>
            </a:r>
            <a:r>
              <a:rPr lang="en-US" dirty="0" err="1">
                <a:latin typeface="Calibri Light" panose="020F0302020204030204" pitchFamily="34" charset="0"/>
                <a:ea typeface="Calibri Light" panose="020F0302020204030204" pitchFamily="34" charset="0"/>
                <a:cs typeface="Calibri Light" panose="020F0302020204030204" pitchFamily="34" charset="0"/>
              </a:rPr>
              <a:t>phí</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cao</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về</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tài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nguyên</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marL="457200" lvl="0" indent="-304800" algn="l" rtl="0">
              <a:spcBef>
                <a:spcPts val="0"/>
              </a:spcBef>
              <a:spcAft>
                <a:spcPts val="0"/>
              </a:spcAft>
              <a:buSzPts val="1200"/>
              <a:buChar char="●"/>
            </a:pPr>
            <a:r>
              <a:rPr lang="en-US" dirty="0" err="1">
                <a:latin typeface="Calibri Light" panose="020F0302020204030204" pitchFamily="34" charset="0"/>
                <a:ea typeface="Calibri Light" panose="020F0302020204030204" pitchFamily="34" charset="0"/>
                <a:cs typeface="Calibri Light" panose="020F0302020204030204" pitchFamily="34" charset="0"/>
              </a:rPr>
              <a:t>Khả</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năng</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thất</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bại</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dây</a:t>
            </a:r>
            <a:r>
              <a:rPr lang="en-US" dirty="0">
                <a:latin typeface="Calibri Light" panose="020F0302020204030204" pitchFamily="34" charset="0"/>
                <a:ea typeface="Calibri Light" panose="020F0302020204030204" pitchFamily="34" charset="0"/>
                <a:cs typeface="Calibri Light" panose="020F0302020204030204" pitchFamily="34" charset="0"/>
              </a:rPr>
              <a:t> </a:t>
            </a:r>
            <a:r>
              <a:rPr lang="en-US" dirty="0" err="1">
                <a:latin typeface="Calibri Light" panose="020F0302020204030204" pitchFamily="34" charset="0"/>
                <a:ea typeface="Calibri Light" panose="020F0302020204030204" pitchFamily="34" charset="0"/>
                <a:cs typeface="Calibri Light" panose="020F0302020204030204" pitchFamily="34" charset="0"/>
              </a:rPr>
              <a:t>chuyền</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endParaRPr lang="en-US" dirty="0"/>
          </a:p>
        </p:txBody>
      </p:sp>
      <p:pic>
        <p:nvPicPr>
          <p:cNvPr id="10" name="Hình ảnh 9">
            <a:extLst>
              <a:ext uri="{FF2B5EF4-FFF2-40B4-BE49-F238E27FC236}">
                <a16:creationId xmlns:a16="http://schemas.microsoft.com/office/drawing/2014/main" id="{E155212D-9C8D-3958-217A-6309721372CB}"/>
              </a:ext>
            </a:extLst>
          </p:cNvPr>
          <p:cNvPicPr>
            <a:picLocks noChangeAspect="1"/>
          </p:cNvPicPr>
          <p:nvPr/>
        </p:nvPicPr>
        <p:blipFill>
          <a:blip r:embed="rId2"/>
          <a:stretch>
            <a:fillRect/>
          </a:stretch>
        </p:blipFill>
        <p:spPr>
          <a:xfrm>
            <a:off x="4434840" y="0"/>
            <a:ext cx="4709160" cy="4648200"/>
          </a:xfrm>
          <a:prstGeom prst="rect">
            <a:avLst/>
          </a:prstGeom>
        </p:spPr>
      </p:pic>
    </p:spTree>
    <p:extLst>
      <p:ext uri="{BB962C8B-B14F-4D97-AF65-F5344CB8AC3E}">
        <p14:creationId xmlns:p14="http://schemas.microsoft.com/office/powerpoint/2010/main" val="2716402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2"/>
          <p:cNvSpPr txBox="1">
            <a:spLocks noGrp="1"/>
          </p:cNvSpPr>
          <p:nvPr>
            <p:ph type="title"/>
          </p:nvPr>
        </p:nvSpPr>
        <p:spPr>
          <a:xfrm>
            <a:off x="719996" y="52235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 Vietnam Pro" pitchFamily="2" charset="0"/>
              </a:rPr>
              <a:t>LỰA CHỌN KIẾN TRÚC</a:t>
            </a:r>
            <a:endParaRPr dirty="0">
              <a:latin typeface="Be Vietnam Pro" pitchFamily="2" charset="0"/>
            </a:endParaRPr>
          </a:p>
        </p:txBody>
      </p:sp>
      <p:sp>
        <p:nvSpPr>
          <p:cNvPr id="458" name="Google Shape;458;p32"/>
          <p:cNvSpPr txBox="1">
            <a:spLocks noGrp="1"/>
          </p:cNvSpPr>
          <p:nvPr>
            <p:ph type="subTitle" idx="4"/>
          </p:nvPr>
        </p:nvSpPr>
        <p:spPr>
          <a:xfrm>
            <a:off x="713225" y="1892109"/>
            <a:ext cx="2230200" cy="6877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err="1">
                <a:effectLst/>
                <a:latin typeface="Times New Roman" panose="02020603050405020304" pitchFamily="18" charset="0"/>
                <a:ea typeface="Yu Gothic" panose="020B0400000000000000" pitchFamily="34" charset="-128"/>
              </a:rPr>
              <a:t>Khả</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năng</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phát</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triển</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độc</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lập</a:t>
            </a:r>
            <a:endParaRPr dirty="0"/>
          </a:p>
        </p:txBody>
      </p:sp>
      <p:sp>
        <p:nvSpPr>
          <p:cNvPr id="459" name="Google Shape;459;p32"/>
          <p:cNvSpPr txBox="1">
            <a:spLocks noGrp="1"/>
          </p:cNvSpPr>
          <p:nvPr>
            <p:ph type="subTitle" idx="5"/>
          </p:nvPr>
        </p:nvSpPr>
        <p:spPr>
          <a:xfrm>
            <a:off x="3456900" y="1892109"/>
            <a:ext cx="2230200" cy="6877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err="1">
                <a:effectLst/>
                <a:latin typeface="Times New Roman" panose="02020603050405020304" pitchFamily="18" charset="0"/>
                <a:ea typeface="Yu Gothic" panose="020B0400000000000000" pitchFamily="34" charset="-128"/>
              </a:rPr>
              <a:t>Độ</a:t>
            </a:r>
            <a:r>
              <a:rPr lang="en-US" sz="1800" b="1" dirty="0">
                <a:effectLst/>
                <a:latin typeface="Times New Roman" panose="02020603050405020304" pitchFamily="18" charset="0"/>
                <a:ea typeface="Yu Gothic" panose="020B0400000000000000" pitchFamily="34" charset="-128"/>
              </a:rPr>
              <a:t> tin </a:t>
            </a:r>
            <a:r>
              <a:rPr lang="en-US" sz="1800" b="1" dirty="0" err="1">
                <a:effectLst/>
                <a:latin typeface="Times New Roman" panose="02020603050405020304" pitchFamily="18" charset="0"/>
                <a:ea typeface="Yu Gothic" panose="020B0400000000000000" pitchFamily="34" charset="-128"/>
              </a:rPr>
              <a:t>cậy</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cao</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và</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dễ</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bảo</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trì</a:t>
            </a:r>
            <a:endParaRPr dirty="0"/>
          </a:p>
        </p:txBody>
      </p:sp>
      <p:sp>
        <p:nvSpPr>
          <p:cNvPr id="460" name="Google Shape;460;p32"/>
          <p:cNvSpPr txBox="1">
            <a:spLocks noGrp="1"/>
          </p:cNvSpPr>
          <p:nvPr>
            <p:ph type="subTitle" idx="1"/>
          </p:nvPr>
        </p:nvSpPr>
        <p:spPr>
          <a:xfrm>
            <a:off x="713225" y="2579823"/>
            <a:ext cx="223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effectLst/>
                <a:latin typeface="Calibri Light" panose="020F0302020204030204" pitchFamily="34" charset="0"/>
                <a:ea typeface="Calibri Light" panose="020F0302020204030204" pitchFamily="34" charset="0"/>
                <a:cs typeface="Calibri Light" panose="020F0302020204030204" pitchFamily="34" charset="0"/>
              </a:rPr>
              <a:t>Microservices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cho</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phép</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chúng</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ta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bóc</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tách</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hệ</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thống</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lớn</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thành</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các</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thành</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phần</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nhỏ</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hơn</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để</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dễ</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dàng</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cài</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đặt</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phát</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triển</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và</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triển</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dirty="0" err="1">
                <a:effectLst/>
                <a:latin typeface="Calibri Light" panose="020F0302020204030204" pitchFamily="34" charset="0"/>
                <a:ea typeface="Calibri Light" panose="020F0302020204030204" pitchFamily="34" charset="0"/>
                <a:cs typeface="Calibri Light" panose="020F0302020204030204" pitchFamily="34" charset="0"/>
              </a:rPr>
              <a:t>khai</a:t>
            </a:r>
            <a:r>
              <a:rPr lang="en-US" dirty="0">
                <a:effectLst/>
                <a:latin typeface="Calibri Light" panose="020F0302020204030204" pitchFamily="34" charset="0"/>
                <a:ea typeface="Calibri Light" panose="020F0302020204030204" pitchFamily="34" charset="0"/>
                <a:cs typeface="Calibri Light" panose="020F0302020204030204" pitchFamily="34" charset="0"/>
              </a:rPr>
              <a:t>. </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61" name="Google Shape;461;p32"/>
          <p:cNvSpPr txBox="1">
            <a:spLocks noGrp="1"/>
          </p:cNvSpPr>
          <p:nvPr>
            <p:ph type="subTitle" idx="2"/>
          </p:nvPr>
        </p:nvSpPr>
        <p:spPr>
          <a:xfrm>
            <a:off x="3456896" y="2579823"/>
            <a:ext cx="223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Calibri Light" panose="020F0302020204030204" pitchFamily="34" charset="0"/>
                <a:ea typeface="Calibri Light" panose="020F0302020204030204" pitchFamily="34" charset="0"/>
                <a:cs typeface="Calibri Light" panose="020F0302020204030204" pitchFamily="34" charset="0"/>
              </a:rPr>
              <a:t>Vì các dịch vụ được phân tách, nếu có sự cố ở một dịch vụ cụ thể, các dịch vụ khác vẫn có thể hoạt động bình thường. Điều này tăng độ tin cậy và giảm thiểu thời gian gián đoạn.</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62" name="Google Shape;462;p32"/>
          <p:cNvSpPr txBox="1">
            <a:spLocks noGrp="1"/>
          </p:cNvSpPr>
          <p:nvPr>
            <p:ph type="subTitle" idx="3"/>
          </p:nvPr>
        </p:nvSpPr>
        <p:spPr>
          <a:xfrm>
            <a:off x="6200574" y="2579822"/>
            <a:ext cx="2230200" cy="1771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Calibri Light" panose="020F0302020204030204" pitchFamily="34" charset="0"/>
                <a:ea typeface="Calibri Light" panose="020F0302020204030204" pitchFamily="34" charset="0"/>
                <a:cs typeface="Calibri Light" panose="020F0302020204030204" pitchFamily="34" charset="0"/>
              </a:rPr>
              <a:t>Với kiến trúc </a:t>
            </a:r>
            <a:r>
              <a:rPr lang="vi-VN" dirty="0" err="1">
                <a:latin typeface="Calibri Light" panose="020F0302020204030204" pitchFamily="34" charset="0"/>
                <a:ea typeface="Calibri Light" panose="020F0302020204030204" pitchFamily="34" charset="0"/>
                <a:cs typeface="Calibri Light" panose="020F0302020204030204" pitchFamily="34" charset="0"/>
              </a:rPr>
              <a:t>microservices</a:t>
            </a:r>
            <a:r>
              <a:rPr lang="vi-VN" dirty="0">
                <a:latin typeface="Calibri Light" panose="020F0302020204030204" pitchFamily="34" charset="0"/>
                <a:ea typeface="Calibri Light" panose="020F0302020204030204" pitchFamily="34" charset="0"/>
                <a:cs typeface="Calibri Light" panose="020F0302020204030204" pitchFamily="34" charset="0"/>
              </a:rPr>
              <a:t>, các công nghệ khác nhau có thể được sử dụng cho các phần khác nhau của hệ thống (ví dụ: </a:t>
            </a:r>
            <a:r>
              <a:rPr lang="vi-VN" dirty="0" err="1">
                <a:latin typeface="Calibri Light" panose="020F0302020204030204" pitchFamily="34" charset="0"/>
                <a:ea typeface="Calibri Light" panose="020F0302020204030204" pitchFamily="34" charset="0"/>
                <a:cs typeface="Calibri Light" panose="020F0302020204030204" pitchFamily="34" charset="0"/>
              </a:rPr>
              <a:t>Spring</a:t>
            </a:r>
            <a:r>
              <a:rPr lang="vi-VN" dirty="0">
                <a:latin typeface="Calibri Light" panose="020F0302020204030204" pitchFamily="34" charset="0"/>
                <a:ea typeface="Calibri Light" panose="020F0302020204030204" pitchFamily="34" charset="0"/>
                <a:cs typeface="Calibri Light" panose="020F0302020204030204" pitchFamily="34" charset="0"/>
              </a:rPr>
              <a:t> </a:t>
            </a:r>
            <a:r>
              <a:rPr lang="vi-VN" dirty="0" err="1">
                <a:latin typeface="Calibri Light" panose="020F0302020204030204" pitchFamily="34" charset="0"/>
                <a:ea typeface="Calibri Light" panose="020F0302020204030204" pitchFamily="34" charset="0"/>
                <a:cs typeface="Calibri Light" panose="020F0302020204030204" pitchFamily="34" charset="0"/>
              </a:rPr>
              <a:t>Boot</a:t>
            </a:r>
            <a:r>
              <a:rPr lang="vi-VN" dirty="0">
                <a:latin typeface="Calibri Light" panose="020F0302020204030204" pitchFamily="34" charset="0"/>
                <a:ea typeface="Calibri Light" panose="020F0302020204030204" pitchFamily="34" charset="0"/>
                <a:cs typeface="Calibri Light" panose="020F0302020204030204" pitchFamily="34" charset="0"/>
              </a:rPr>
              <a:t> cho </a:t>
            </a:r>
            <a:r>
              <a:rPr lang="vi-VN" dirty="0" err="1">
                <a:latin typeface="Calibri Light" panose="020F0302020204030204" pitchFamily="34" charset="0"/>
                <a:ea typeface="Calibri Light" panose="020F0302020204030204" pitchFamily="34" charset="0"/>
                <a:cs typeface="Calibri Light" panose="020F0302020204030204" pitchFamily="34" charset="0"/>
              </a:rPr>
              <a:t>logic</a:t>
            </a:r>
            <a:r>
              <a:rPr lang="vi-VN" dirty="0">
                <a:latin typeface="Calibri Light" panose="020F0302020204030204" pitchFamily="34" charset="0"/>
                <a:ea typeface="Calibri Light" panose="020F0302020204030204" pitchFamily="34" charset="0"/>
                <a:cs typeface="Calibri Light" panose="020F0302020204030204" pitchFamily="34" charset="0"/>
              </a:rPr>
              <a:t> nghiệp vụ, </a:t>
            </a:r>
            <a:r>
              <a:rPr lang="vi-VN" dirty="0" err="1">
                <a:latin typeface="Calibri Light" panose="020F0302020204030204" pitchFamily="34" charset="0"/>
                <a:ea typeface="Calibri Light" panose="020F0302020204030204" pitchFamily="34" charset="0"/>
                <a:cs typeface="Calibri Light" panose="020F0302020204030204" pitchFamily="34" charset="0"/>
              </a:rPr>
              <a:t>WebSocket</a:t>
            </a:r>
            <a:r>
              <a:rPr lang="vi-VN" dirty="0">
                <a:latin typeface="Calibri Light" panose="020F0302020204030204" pitchFamily="34" charset="0"/>
                <a:ea typeface="Calibri Light" panose="020F0302020204030204" pitchFamily="34" charset="0"/>
                <a:cs typeface="Calibri Light" panose="020F0302020204030204" pitchFamily="34" charset="0"/>
              </a:rPr>
              <a:t> cho chọn ghế thời gian thực), tạo nên một hệ thống tối ưu cả về hiệu suất và tính năng.</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63" name="Google Shape;463;p32"/>
          <p:cNvSpPr txBox="1">
            <a:spLocks noGrp="1"/>
          </p:cNvSpPr>
          <p:nvPr>
            <p:ph type="subTitle" idx="6"/>
          </p:nvPr>
        </p:nvSpPr>
        <p:spPr>
          <a:xfrm>
            <a:off x="6200575" y="1892109"/>
            <a:ext cx="2230200" cy="6877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err="1">
                <a:effectLst/>
                <a:latin typeface="Times New Roman" panose="02020603050405020304" pitchFamily="18" charset="0"/>
                <a:ea typeface="Yu Gothic" panose="020B0400000000000000" pitchFamily="34" charset="-128"/>
              </a:rPr>
              <a:t>Khả</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năng</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tích</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hợp</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công</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nghệ</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đa</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dạng</a:t>
            </a:r>
            <a:endParaRPr dirty="0"/>
          </a:p>
        </p:txBody>
      </p:sp>
      <p:sp>
        <p:nvSpPr>
          <p:cNvPr id="464" name="Google Shape;464;p32"/>
          <p:cNvSpPr/>
          <p:nvPr/>
        </p:nvSpPr>
        <p:spPr>
          <a:xfrm>
            <a:off x="6196063" y="1476198"/>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2"/>
          <p:cNvGrpSpPr/>
          <p:nvPr/>
        </p:nvGrpSpPr>
        <p:grpSpPr>
          <a:xfrm>
            <a:off x="719989" y="1418544"/>
            <a:ext cx="368186" cy="364224"/>
            <a:chOff x="-64406125" y="3362225"/>
            <a:chExt cx="318225" cy="314800"/>
          </a:xfrm>
        </p:grpSpPr>
        <p:sp>
          <p:nvSpPr>
            <p:cNvPr id="466" name="Google Shape;466;p3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2"/>
          <p:cNvGrpSpPr/>
          <p:nvPr/>
        </p:nvGrpSpPr>
        <p:grpSpPr>
          <a:xfrm>
            <a:off x="3545481" y="1418544"/>
            <a:ext cx="365438" cy="366364"/>
            <a:chOff x="-64044600" y="3360375"/>
            <a:chExt cx="315850" cy="316650"/>
          </a:xfrm>
        </p:grpSpPr>
        <p:sp>
          <p:nvSpPr>
            <p:cNvPr id="469" name="Google Shape;469;p3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3">
          <a:extLst>
            <a:ext uri="{FF2B5EF4-FFF2-40B4-BE49-F238E27FC236}">
              <a16:creationId xmlns:a16="http://schemas.microsoft.com/office/drawing/2014/main" id="{1739B873-9C77-49AE-822A-C487F8C2906E}"/>
            </a:ext>
          </a:extLst>
        </p:cNvPr>
        <p:cNvGrpSpPr/>
        <p:nvPr/>
      </p:nvGrpSpPr>
      <p:grpSpPr>
        <a:xfrm>
          <a:off x="0" y="0"/>
          <a:ext cx="0" cy="0"/>
          <a:chOff x="0" y="0"/>
          <a:chExt cx="0" cy="0"/>
        </a:xfrm>
      </p:grpSpPr>
      <p:sp>
        <p:nvSpPr>
          <p:cNvPr id="584" name="Google Shape;584;p39">
            <a:extLst>
              <a:ext uri="{FF2B5EF4-FFF2-40B4-BE49-F238E27FC236}">
                <a16:creationId xmlns:a16="http://schemas.microsoft.com/office/drawing/2014/main" id="{D4466E03-8E25-56D3-FBED-EAB1F353C12D}"/>
              </a:ext>
            </a:extLst>
          </p:cNvPr>
          <p:cNvSpPr txBox="1">
            <a:spLocks noGrp="1"/>
          </p:cNvSpPr>
          <p:nvPr>
            <p:ph type="title"/>
          </p:nvPr>
        </p:nvSpPr>
        <p:spPr>
          <a:xfrm>
            <a:off x="720000" y="-501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 Vietnam Pro" pitchFamily="2" charset="0"/>
              </a:rPr>
              <a:t>CÁC SERVICES CHÍNH</a:t>
            </a:r>
            <a:endParaRPr dirty="0">
              <a:latin typeface="Be Vietnam Pro" pitchFamily="2" charset="0"/>
            </a:endParaRPr>
          </a:p>
        </p:txBody>
      </p:sp>
      <p:sp>
        <p:nvSpPr>
          <p:cNvPr id="585" name="Google Shape;585;p39">
            <a:extLst>
              <a:ext uri="{FF2B5EF4-FFF2-40B4-BE49-F238E27FC236}">
                <a16:creationId xmlns:a16="http://schemas.microsoft.com/office/drawing/2014/main" id="{ACAE12CF-603D-CF7C-065A-E68B7C2A9628}"/>
              </a:ext>
            </a:extLst>
          </p:cNvPr>
          <p:cNvSpPr txBox="1"/>
          <p:nvPr/>
        </p:nvSpPr>
        <p:spPr>
          <a:xfrm>
            <a:off x="1232944" y="676944"/>
            <a:ext cx="1756235"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Syne"/>
                <a:ea typeface="Syne"/>
                <a:cs typeface="Syne"/>
                <a:sym typeface="Syne"/>
              </a:rPr>
              <a:t>Seat Service</a:t>
            </a:r>
            <a:endParaRPr sz="1800" b="1" dirty="0">
              <a:solidFill>
                <a:schemeClr val="dk1"/>
              </a:solidFill>
              <a:latin typeface="Syne"/>
              <a:ea typeface="Syne"/>
              <a:cs typeface="Syne"/>
              <a:sym typeface="Syne"/>
            </a:endParaRPr>
          </a:p>
        </p:txBody>
      </p:sp>
      <p:sp>
        <p:nvSpPr>
          <p:cNvPr id="586" name="Google Shape;586;p39">
            <a:extLst>
              <a:ext uri="{FF2B5EF4-FFF2-40B4-BE49-F238E27FC236}">
                <a16:creationId xmlns:a16="http://schemas.microsoft.com/office/drawing/2014/main" id="{D090934F-8CD5-3D80-C256-751D246F1913}"/>
              </a:ext>
            </a:extLst>
          </p:cNvPr>
          <p:cNvSpPr txBox="1"/>
          <p:nvPr/>
        </p:nvSpPr>
        <p:spPr>
          <a:xfrm>
            <a:off x="1232945" y="1828800"/>
            <a:ext cx="1756236" cy="64035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Syne"/>
                <a:ea typeface="Syne"/>
                <a:cs typeface="Syne"/>
                <a:sym typeface="Syne"/>
              </a:rPr>
              <a:t>Reservation Service</a:t>
            </a:r>
            <a:endParaRPr sz="1800" b="1" dirty="0">
              <a:solidFill>
                <a:schemeClr val="dk1"/>
              </a:solidFill>
              <a:latin typeface="Syne"/>
              <a:ea typeface="Syne"/>
              <a:cs typeface="Syne"/>
              <a:sym typeface="Syne"/>
            </a:endParaRPr>
          </a:p>
        </p:txBody>
      </p:sp>
      <p:sp>
        <p:nvSpPr>
          <p:cNvPr id="587" name="Google Shape;587;p39">
            <a:extLst>
              <a:ext uri="{FF2B5EF4-FFF2-40B4-BE49-F238E27FC236}">
                <a16:creationId xmlns:a16="http://schemas.microsoft.com/office/drawing/2014/main" id="{9E986553-6166-93D9-1F1F-C4E788D9484C}"/>
              </a:ext>
            </a:extLst>
          </p:cNvPr>
          <p:cNvSpPr txBox="1"/>
          <p:nvPr/>
        </p:nvSpPr>
        <p:spPr>
          <a:xfrm>
            <a:off x="1232945" y="3253740"/>
            <a:ext cx="1664100" cy="638881"/>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Syne"/>
                <a:ea typeface="Syne"/>
                <a:cs typeface="Syne"/>
                <a:sym typeface="Syne"/>
              </a:rPr>
              <a:t>Gateway Service</a:t>
            </a:r>
            <a:endParaRPr sz="1800" b="1" dirty="0">
              <a:solidFill>
                <a:schemeClr val="dk1"/>
              </a:solidFill>
              <a:latin typeface="Syne"/>
              <a:ea typeface="Syne"/>
              <a:cs typeface="Syne"/>
              <a:sym typeface="Syne"/>
            </a:endParaRPr>
          </a:p>
        </p:txBody>
      </p:sp>
      <p:sp>
        <p:nvSpPr>
          <p:cNvPr id="588" name="Google Shape;588;p39">
            <a:extLst>
              <a:ext uri="{FF2B5EF4-FFF2-40B4-BE49-F238E27FC236}">
                <a16:creationId xmlns:a16="http://schemas.microsoft.com/office/drawing/2014/main" id="{EAECA962-3862-47C4-F53D-9CD908DDF65B}"/>
              </a:ext>
            </a:extLst>
          </p:cNvPr>
          <p:cNvSpPr txBox="1"/>
          <p:nvPr/>
        </p:nvSpPr>
        <p:spPr>
          <a:xfrm>
            <a:off x="5913120" y="303564"/>
            <a:ext cx="1985188"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1800" b="1" dirty="0">
                <a:solidFill>
                  <a:schemeClr val="dk1"/>
                </a:solidFill>
                <a:latin typeface="Syne"/>
                <a:ea typeface="Syne"/>
                <a:cs typeface="Syne"/>
                <a:sym typeface="Syne"/>
              </a:rPr>
              <a:t>Movie Service</a:t>
            </a:r>
            <a:endParaRPr sz="1800" b="1" dirty="0">
              <a:solidFill>
                <a:schemeClr val="dk1"/>
              </a:solidFill>
              <a:latin typeface="Syne"/>
              <a:ea typeface="Syne"/>
              <a:cs typeface="Syne"/>
              <a:sym typeface="Syne"/>
            </a:endParaRPr>
          </a:p>
        </p:txBody>
      </p:sp>
      <p:sp>
        <p:nvSpPr>
          <p:cNvPr id="589" name="Google Shape;589;p39">
            <a:extLst>
              <a:ext uri="{FF2B5EF4-FFF2-40B4-BE49-F238E27FC236}">
                <a16:creationId xmlns:a16="http://schemas.microsoft.com/office/drawing/2014/main" id="{D8FDBC26-4B51-1DE9-0561-2AB13A2B9206}"/>
              </a:ext>
            </a:extLst>
          </p:cNvPr>
          <p:cNvSpPr txBox="1"/>
          <p:nvPr/>
        </p:nvSpPr>
        <p:spPr>
          <a:xfrm>
            <a:off x="6118860" y="2488956"/>
            <a:ext cx="1779448"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dirty="0">
                <a:solidFill>
                  <a:schemeClr val="dk1"/>
                </a:solidFill>
                <a:latin typeface="Syne"/>
                <a:ea typeface="Syne"/>
                <a:cs typeface="Syne"/>
                <a:sym typeface="Syne"/>
              </a:rPr>
              <a:t>Auth Service</a:t>
            </a:r>
            <a:endParaRPr sz="1800" b="1" dirty="0">
              <a:solidFill>
                <a:schemeClr val="dk1"/>
              </a:solidFill>
              <a:latin typeface="Syne"/>
              <a:ea typeface="Syne"/>
              <a:cs typeface="Syne"/>
              <a:sym typeface="Syne"/>
            </a:endParaRPr>
          </a:p>
        </p:txBody>
      </p:sp>
      <p:sp>
        <p:nvSpPr>
          <p:cNvPr id="590" name="Google Shape;590;p39">
            <a:extLst>
              <a:ext uri="{FF2B5EF4-FFF2-40B4-BE49-F238E27FC236}">
                <a16:creationId xmlns:a16="http://schemas.microsoft.com/office/drawing/2014/main" id="{43958423-3E9C-CF45-F557-5E01671471CF}"/>
              </a:ext>
            </a:extLst>
          </p:cNvPr>
          <p:cNvSpPr txBox="1"/>
          <p:nvPr/>
        </p:nvSpPr>
        <p:spPr>
          <a:xfrm>
            <a:off x="5867621" y="3554281"/>
            <a:ext cx="2030687" cy="47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1800" b="1" dirty="0">
                <a:solidFill>
                  <a:schemeClr val="dk1"/>
                </a:solidFill>
                <a:latin typeface="Syne"/>
                <a:ea typeface="Syne"/>
                <a:cs typeface="Syne"/>
                <a:sym typeface="Syne"/>
              </a:rPr>
              <a:t>Media Service</a:t>
            </a:r>
            <a:endParaRPr sz="1800" b="1" dirty="0">
              <a:solidFill>
                <a:schemeClr val="dk1"/>
              </a:solidFill>
              <a:latin typeface="Syne"/>
              <a:ea typeface="Syne"/>
              <a:cs typeface="Syne"/>
              <a:sym typeface="Syne"/>
            </a:endParaRPr>
          </a:p>
        </p:txBody>
      </p:sp>
      <p:sp>
        <p:nvSpPr>
          <p:cNvPr id="591" name="Google Shape;591;p39">
            <a:extLst>
              <a:ext uri="{FF2B5EF4-FFF2-40B4-BE49-F238E27FC236}">
                <a16:creationId xmlns:a16="http://schemas.microsoft.com/office/drawing/2014/main" id="{C67A5292-C56D-4BAD-C703-F31F65C6F107}"/>
              </a:ext>
            </a:extLst>
          </p:cNvPr>
          <p:cNvSpPr txBox="1"/>
          <p:nvPr/>
        </p:nvSpPr>
        <p:spPr>
          <a:xfrm>
            <a:off x="1232944" y="1141799"/>
            <a:ext cx="1828349"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Q</a:t>
            </a: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u</a:t>
            </a: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ản lý ghế ngồi ở các suất chiếu, các rạp chiếu,…</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592" name="Google Shape;592;p39">
            <a:extLst>
              <a:ext uri="{FF2B5EF4-FFF2-40B4-BE49-F238E27FC236}">
                <a16:creationId xmlns:a16="http://schemas.microsoft.com/office/drawing/2014/main" id="{44CA3ACE-FB0D-4F79-2552-55DDB41FE727}"/>
              </a:ext>
            </a:extLst>
          </p:cNvPr>
          <p:cNvSpPr txBox="1"/>
          <p:nvPr/>
        </p:nvSpPr>
        <p:spPr>
          <a:xfrm>
            <a:off x="1232945" y="2458581"/>
            <a:ext cx="1664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Quản lý đơn hàng, vé, thông tin thanh toán,…</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593" name="Google Shape;593;p39">
            <a:extLst>
              <a:ext uri="{FF2B5EF4-FFF2-40B4-BE49-F238E27FC236}">
                <a16:creationId xmlns:a16="http://schemas.microsoft.com/office/drawing/2014/main" id="{71CDA8E8-279A-A077-293B-76DDA99DE56F}"/>
              </a:ext>
            </a:extLst>
          </p:cNvPr>
          <p:cNvSpPr txBox="1"/>
          <p:nvPr/>
        </p:nvSpPr>
        <p:spPr>
          <a:xfrm>
            <a:off x="1232945" y="3882046"/>
            <a:ext cx="1664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Điều hướng các yêu cầu, xác thực JWT</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594" name="Google Shape;594;p39">
            <a:extLst>
              <a:ext uri="{FF2B5EF4-FFF2-40B4-BE49-F238E27FC236}">
                <a16:creationId xmlns:a16="http://schemas.microsoft.com/office/drawing/2014/main" id="{97A72B18-ADF1-34E3-61AB-4C3CDFB7B2A1}"/>
              </a:ext>
            </a:extLst>
          </p:cNvPr>
          <p:cNvSpPr txBox="1"/>
          <p:nvPr/>
        </p:nvSpPr>
        <p:spPr>
          <a:xfrm>
            <a:off x="5913120" y="768419"/>
            <a:ext cx="1985188"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Quản lý các bộ phim và các thành phần có liên quan </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595" name="Google Shape;595;p39">
            <a:extLst>
              <a:ext uri="{FF2B5EF4-FFF2-40B4-BE49-F238E27FC236}">
                <a16:creationId xmlns:a16="http://schemas.microsoft.com/office/drawing/2014/main" id="{5501CF1A-1163-15CE-B8C9-4FDCBE995A9D}"/>
              </a:ext>
            </a:extLst>
          </p:cNvPr>
          <p:cNvSpPr txBox="1"/>
          <p:nvPr/>
        </p:nvSpPr>
        <p:spPr>
          <a:xfrm>
            <a:off x="6042660" y="2953881"/>
            <a:ext cx="1855648"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Xác thực người dùng, đăng ký và quản lý người dùng</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596" name="Google Shape;596;p39">
            <a:extLst>
              <a:ext uri="{FF2B5EF4-FFF2-40B4-BE49-F238E27FC236}">
                <a16:creationId xmlns:a16="http://schemas.microsoft.com/office/drawing/2014/main" id="{7916CBD9-D43A-66DA-F10E-4CA1E8C1713D}"/>
              </a:ext>
            </a:extLst>
          </p:cNvPr>
          <p:cNvSpPr txBox="1"/>
          <p:nvPr/>
        </p:nvSpPr>
        <p:spPr>
          <a:xfrm>
            <a:off x="6234208" y="4019206"/>
            <a:ext cx="16641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Lưu trữ và truy xuất các tài nguyên media</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sp>
        <p:nvSpPr>
          <p:cNvPr id="597" name="Google Shape;597;p39">
            <a:extLst>
              <a:ext uri="{FF2B5EF4-FFF2-40B4-BE49-F238E27FC236}">
                <a16:creationId xmlns:a16="http://schemas.microsoft.com/office/drawing/2014/main" id="{B3291FFE-39D2-05AD-D35C-F5D66BC5F8D8}"/>
              </a:ext>
            </a:extLst>
          </p:cNvPr>
          <p:cNvSpPr/>
          <p:nvPr/>
        </p:nvSpPr>
        <p:spPr>
          <a:xfrm>
            <a:off x="3868216" y="13590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39">
            <a:extLst>
              <a:ext uri="{FF2B5EF4-FFF2-40B4-BE49-F238E27FC236}">
                <a16:creationId xmlns:a16="http://schemas.microsoft.com/office/drawing/2014/main" id="{FB06E5A9-4739-1D1D-52E0-7A7757CED4B2}"/>
              </a:ext>
            </a:extLst>
          </p:cNvPr>
          <p:cNvGrpSpPr/>
          <p:nvPr/>
        </p:nvGrpSpPr>
        <p:grpSpPr>
          <a:xfrm>
            <a:off x="3796102" y="1014202"/>
            <a:ext cx="1551654" cy="3149588"/>
            <a:chOff x="5186401" y="494525"/>
            <a:chExt cx="1834973" cy="3724678"/>
          </a:xfrm>
        </p:grpSpPr>
        <p:sp>
          <p:nvSpPr>
            <p:cNvPr id="599" name="Google Shape;599;p39">
              <a:extLst>
                <a:ext uri="{FF2B5EF4-FFF2-40B4-BE49-F238E27FC236}">
                  <a16:creationId xmlns:a16="http://schemas.microsoft.com/office/drawing/2014/main" id="{19BF4DA5-AFDE-DD09-E86C-E1ABF6F4E81C}"/>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a:extLst>
                <a:ext uri="{FF2B5EF4-FFF2-40B4-BE49-F238E27FC236}">
                  <a16:creationId xmlns:a16="http://schemas.microsoft.com/office/drawing/2014/main" id="{0D8330EB-9025-93D2-B0DA-9A3F84367EE0}"/>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39">
            <a:extLst>
              <a:ext uri="{FF2B5EF4-FFF2-40B4-BE49-F238E27FC236}">
                <a16:creationId xmlns:a16="http://schemas.microsoft.com/office/drawing/2014/main" id="{60E55E0E-C974-C0C3-66D2-B67D62C781C9}"/>
              </a:ext>
            </a:extLst>
          </p:cNvPr>
          <p:cNvSpPr/>
          <p:nvPr/>
        </p:nvSpPr>
        <p:spPr>
          <a:xfrm>
            <a:off x="786736" y="1961114"/>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a:extLst>
              <a:ext uri="{FF2B5EF4-FFF2-40B4-BE49-F238E27FC236}">
                <a16:creationId xmlns:a16="http://schemas.microsoft.com/office/drawing/2014/main" id="{5D3ABF11-C626-7572-8D4D-B8CBEA8B29E8}"/>
              </a:ext>
            </a:extLst>
          </p:cNvPr>
          <p:cNvGrpSpPr/>
          <p:nvPr/>
        </p:nvGrpSpPr>
        <p:grpSpPr>
          <a:xfrm>
            <a:off x="788570" y="731519"/>
            <a:ext cx="368186" cy="366364"/>
            <a:chOff x="-63679950" y="3360375"/>
            <a:chExt cx="318225" cy="316650"/>
          </a:xfrm>
        </p:grpSpPr>
        <p:sp>
          <p:nvSpPr>
            <p:cNvPr id="604" name="Google Shape;604;p39">
              <a:extLst>
                <a:ext uri="{FF2B5EF4-FFF2-40B4-BE49-F238E27FC236}">
                  <a16:creationId xmlns:a16="http://schemas.microsoft.com/office/drawing/2014/main" id="{4EB60C59-916F-C0C6-B209-F7A5DADA2419}"/>
                </a:ext>
              </a:extLst>
            </p:cNvPr>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a:extLst>
                <a:ext uri="{FF2B5EF4-FFF2-40B4-BE49-F238E27FC236}">
                  <a16:creationId xmlns:a16="http://schemas.microsoft.com/office/drawing/2014/main" id="{B83AB87A-6D8B-D093-4AAC-D529C8160A92}"/>
                </a:ext>
              </a:extLst>
            </p:cNvPr>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a:extLst>
                <a:ext uri="{FF2B5EF4-FFF2-40B4-BE49-F238E27FC236}">
                  <a16:creationId xmlns:a16="http://schemas.microsoft.com/office/drawing/2014/main" id="{C0009709-98D2-CBDC-7289-71330CD4A1CF}"/>
                </a:ext>
              </a:extLst>
            </p:cNvPr>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a:extLst>
                <a:ext uri="{FF2B5EF4-FFF2-40B4-BE49-F238E27FC236}">
                  <a16:creationId xmlns:a16="http://schemas.microsoft.com/office/drawing/2014/main" id="{CF0984F7-9F37-2E26-9880-DEC26F251B97}"/>
                </a:ext>
              </a:extLst>
            </p:cNvPr>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9">
            <a:extLst>
              <a:ext uri="{FF2B5EF4-FFF2-40B4-BE49-F238E27FC236}">
                <a16:creationId xmlns:a16="http://schemas.microsoft.com/office/drawing/2014/main" id="{685715E8-642D-3290-6393-3379C93CF645}"/>
              </a:ext>
            </a:extLst>
          </p:cNvPr>
          <p:cNvGrpSpPr/>
          <p:nvPr/>
        </p:nvGrpSpPr>
        <p:grpSpPr>
          <a:xfrm>
            <a:off x="790376" y="3379795"/>
            <a:ext cx="366364" cy="367290"/>
            <a:chOff x="-61783350" y="3743950"/>
            <a:chExt cx="316650" cy="317450"/>
          </a:xfrm>
        </p:grpSpPr>
        <p:sp>
          <p:nvSpPr>
            <p:cNvPr id="609" name="Google Shape;609;p39">
              <a:extLst>
                <a:ext uri="{FF2B5EF4-FFF2-40B4-BE49-F238E27FC236}">
                  <a16:creationId xmlns:a16="http://schemas.microsoft.com/office/drawing/2014/main" id="{59BBF8B8-49CC-5F2C-8DF8-F9DB3CE2EA4E}"/>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a:extLst>
                <a:ext uri="{FF2B5EF4-FFF2-40B4-BE49-F238E27FC236}">
                  <a16:creationId xmlns:a16="http://schemas.microsoft.com/office/drawing/2014/main" id="{195A7C03-E7B9-6D35-D102-02614D9275F4}"/>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39">
            <a:extLst>
              <a:ext uri="{FF2B5EF4-FFF2-40B4-BE49-F238E27FC236}">
                <a16:creationId xmlns:a16="http://schemas.microsoft.com/office/drawing/2014/main" id="{3E6DF19E-A03C-4B86-25AF-8EDF68CE060F}"/>
              </a:ext>
            </a:extLst>
          </p:cNvPr>
          <p:cNvGrpSpPr/>
          <p:nvPr/>
        </p:nvGrpSpPr>
        <p:grpSpPr>
          <a:xfrm>
            <a:off x="7974497" y="2515524"/>
            <a:ext cx="368186" cy="364224"/>
            <a:chOff x="-64406125" y="3362225"/>
            <a:chExt cx="318225" cy="314800"/>
          </a:xfrm>
        </p:grpSpPr>
        <p:sp>
          <p:nvSpPr>
            <p:cNvPr id="616" name="Google Shape;616;p39">
              <a:extLst>
                <a:ext uri="{FF2B5EF4-FFF2-40B4-BE49-F238E27FC236}">
                  <a16:creationId xmlns:a16="http://schemas.microsoft.com/office/drawing/2014/main" id="{5B401B58-D684-43F6-C2A7-313B3A511CB6}"/>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a:extLst>
                <a:ext uri="{FF2B5EF4-FFF2-40B4-BE49-F238E27FC236}">
                  <a16:creationId xmlns:a16="http://schemas.microsoft.com/office/drawing/2014/main" id="{17AEF26C-A485-88B8-8135-8F783A56E373}"/>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9">
            <a:extLst>
              <a:ext uri="{FF2B5EF4-FFF2-40B4-BE49-F238E27FC236}">
                <a16:creationId xmlns:a16="http://schemas.microsoft.com/office/drawing/2014/main" id="{23473B9E-0CF0-E7E5-E810-5F5B012E1845}"/>
              </a:ext>
            </a:extLst>
          </p:cNvPr>
          <p:cNvGrpSpPr/>
          <p:nvPr/>
        </p:nvGrpSpPr>
        <p:grpSpPr>
          <a:xfrm>
            <a:off x="7974499" y="3588457"/>
            <a:ext cx="382765" cy="367810"/>
            <a:chOff x="-62890750" y="3747425"/>
            <a:chExt cx="330825" cy="317900"/>
          </a:xfrm>
        </p:grpSpPr>
        <p:sp>
          <p:nvSpPr>
            <p:cNvPr id="619" name="Google Shape;619;p39">
              <a:extLst>
                <a:ext uri="{FF2B5EF4-FFF2-40B4-BE49-F238E27FC236}">
                  <a16:creationId xmlns:a16="http://schemas.microsoft.com/office/drawing/2014/main" id="{3962B7D8-C8F9-D945-4F00-B6D42EBA93E1}"/>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a:extLst>
                <a:ext uri="{FF2B5EF4-FFF2-40B4-BE49-F238E27FC236}">
                  <a16:creationId xmlns:a16="http://schemas.microsoft.com/office/drawing/2014/main" id="{EFDCA906-BD7F-58E1-9886-995247357F5D}"/>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a:extLst>
                <a:ext uri="{FF2B5EF4-FFF2-40B4-BE49-F238E27FC236}">
                  <a16:creationId xmlns:a16="http://schemas.microsoft.com/office/drawing/2014/main" id="{F7940B25-26DE-0DD3-7F8E-1361B1B47BC2}"/>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a:extLst>
                <a:ext uri="{FF2B5EF4-FFF2-40B4-BE49-F238E27FC236}">
                  <a16:creationId xmlns:a16="http://schemas.microsoft.com/office/drawing/2014/main" id="{51D8C456-8333-1641-4135-FA9581FE67CF}"/>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a:extLst>
                <a:ext uri="{FF2B5EF4-FFF2-40B4-BE49-F238E27FC236}">
                  <a16:creationId xmlns:a16="http://schemas.microsoft.com/office/drawing/2014/main" id="{30830411-3178-64F3-AD5E-FE8A84DC7971}"/>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a:extLst>
                <a:ext uri="{FF2B5EF4-FFF2-40B4-BE49-F238E27FC236}">
                  <a16:creationId xmlns:a16="http://schemas.microsoft.com/office/drawing/2014/main" id="{44366390-09C1-0605-4747-1F702215AFAA}"/>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a:extLst>
                <a:ext uri="{FF2B5EF4-FFF2-40B4-BE49-F238E27FC236}">
                  <a16:creationId xmlns:a16="http://schemas.microsoft.com/office/drawing/2014/main" id="{964DA7C2-DC95-B1B2-7797-A98D91069661}"/>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a:extLst>
                <a:ext uri="{FF2B5EF4-FFF2-40B4-BE49-F238E27FC236}">
                  <a16:creationId xmlns:a16="http://schemas.microsoft.com/office/drawing/2014/main" id="{06947F97-5CD2-7629-0B8D-55AA26CCF516}"/>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a:extLst>
                <a:ext uri="{FF2B5EF4-FFF2-40B4-BE49-F238E27FC236}">
                  <a16:creationId xmlns:a16="http://schemas.microsoft.com/office/drawing/2014/main" id="{2BEC9D7F-7DA0-9D98-EDC9-B675380FA50F}"/>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a:extLst>
                <a:ext uri="{FF2B5EF4-FFF2-40B4-BE49-F238E27FC236}">
                  <a16:creationId xmlns:a16="http://schemas.microsoft.com/office/drawing/2014/main" id="{89548C42-6ED9-D302-1980-178388C2FB3C}"/>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a:extLst>
                <a:ext uri="{FF2B5EF4-FFF2-40B4-BE49-F238E27FC236}">
                  <a16:creationId xmlns:a16="http://schemas.microsoft.com/office/drawing/2014/main" id="{B182BD06-C0F7-8407-722D-75400AC17EB6}"/>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a:extLst>
                <a:ext uri="{FF2B5EF4-FFF2-40B4-BE49-F238E27FC236}">
                  <a16:creationId xmlns:a16="http://schemas.microsoft.com/office/drawing/2014/main" id="{9F359BCD-4795-278F-9014-46F619F07634}"/>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a:extLst>
                <a:ext uri="{FF2B5EF4-FFF2-40B4-BE49-F238E27FC236}">
                  <a16:creationId xmlns:a16="http://schemas.microsoft.com/office/drawing/2014/main" id="{C8ED90C0-2113-790C-FF90-6F918C5EB14E}"/>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a:extLst>
                <a:ext uri="{FF2B5EF4-FFF2-40B4-BE49-F238E27FC236}">
                  <a16:creationId xmlns:a16="http://schemas.microsoft.com/office/drawing/2014/main" id="{C9347118-47EF-22B7-F335-014A64C30A32}"/>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Hình ảnh 1" descr="Ảnh có chứa văn bản, đàn ông, Mặt người, người&#10;&#10;Mô tả được tạo tự động">
            <a:extLst>
              <a:ext uri="{FF2B5EF4-FFF2-40B4-BE49-F238E27FC236}">
                <a16:creationId xmlns:a16="http://schemas.microsoft.com/office/drawing/2014/main" id="{12685ABF-5B30-BE1D-4ABE-9CCFDFA3C94D}"/>
              </a:ext>
            </a:extLst>
          </p:cNvPr>
          <p:cNvPicPr>
            <a:picLocks noChangeAspect="1"/>
          </p:cNvPicPr>
          <p:nvPr/>
        </p:nvPicPr>
        <p:blipFill>
          <a:blip r:embed="rId3"/>
          <a:stretch>
            <a:fillRect/>
          </a:stretch>
        </p:blipFill>
        <p:spPr>
          <a:xfrm>
            <a:off x="3888238" y="1085293"/>
            <a:ext cx="1384035" cy="2787336"/>
          </a:xfrm>
          <a:prstGeom prst="rect">
            <a:avLst/>
          </a:prstGeom>
        </p:spPr>
      </p:pic>
      <p:sp>
        <p:nvSpPr>
          <p:cNvPr id="3" name="Google Shape;588;p39">
            <a:extLst>
              <a:ext uri="{FF2B5EF4-FFF2-40B4-BE49-F238E27FC236}">
                <a16:creationId xmlns:a16="http://schemas.microsoft.com/office/drawing/2014/main" id="{1A62CF40-F30B-AB27-65C0-17C39B934833}"/>
              </a:ext>
            </a:extLst>
          </p:cNvPr>
          <p:cNvSpPr txBox="1"/>
          <p:nvPr/>
        </p:nvSpPr>
        <p:spPr>
          <a:xfrm>
            <a:off x="6042660" y="1261639"/>
            <a:ext cx="1855648" cy="66804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r" rtl="0">
              <a:spcBef>
                <a:spcPts val="0"/>
              </a:spcBef>
              <a:spcAft>
                <a:spcPts val="0"/>
              </a:spcAft>
              <a:buNone/>
            </a:pPr>
            <a:r>
              <a:rPr lang="en" sz="1800" b="1" dirty="0">
                <a:solidFill>
                  <a:schemeClr val="dk1"/>
                </a:solidFill>
                <a:latin typeface="Syne"/>
                <a:ea typeface="Syne"/>
                <a:cs typeface="Syne"/>
                <a:sym typeface="Syne"/>
              </a:rPr>
              <a:t>Recommend Service</a:t>
            </a:r>
            <a:endParaRPr sz="1800" b="1" dirty="0">
              <a:solidFill>
                <a:schemeClr val="dk1"/>
              </a:solidFill>
              <a:latin typeface="Syne"/>
              <a:ea typeface="Syne"/>
              <a:cs typeface="Syne"/>
              <a:sym typeface="Syne"/>
            </a:endParaRPr>
          </a:p>
        </p:txBody>
      </p:sp>
      <p:sp>
        <p:nvSpPr>
          <p:cNvPr id="4" name="Google Shape;594;p39">
            <a:extLst>
              <a:ext uri="{FF2B5EF4-FFF2-40B4-BE49-F238E27FC236}">
                <a16:creationId xmlns:a16="http://schemas.microsoft.com/office/drawing/2014/main" id="{5990AE9A-E176-E1F1-4BBF-3C88EE4F35F3}"/>
              </a:ext>
            </a:extLst>
          </p:cNvPr>
          <p:cNvSpPr txBox="1"/>
          <p:nvPr/>
        </p:nvSpPr>
        <p:spPr>
          <a:xfrm>
            <a:off x="6082565" y="1919039"/>
            <a:ext cx="1815743"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rPr>
              <a:t>Xử lý ngôn ngữ để tạo các gợi ý cho người dùng</a:t>
            </a:r>
            <a:endParaRPr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sym typeface="Anaheim"/>
            </a:endParaRPr>
          </a:p>
        </p:txBody>
      </p:sp>
      <p:grpSp>
        <p:nvGrpSpPr>
          <p:cNvPr id="5" name="Google Shape;611;p39">
            <a:extLst>
              <a:ext uri="{FF2B5EF4-FFF2-40B4-BE49-F238E27FC236}">
                <a16:creationId xmlns:a16="http://schemas.microsoft.com/office/drawing/2014/main" id="{3AADABF0-B6BB-57D1-4EC2-B254861D7752}"/>
              </a:ext>
            </a:extLst>
          </p:cNvPr>
          <p:cNvGrpSpPr/>
          <p:nvPr/>
        </p:nvGrpSpPr>
        <p:grpSpPr>
          <a:xfrm>
            <a:off x="7974509" y="1512407"/>
            <a:ext cx="366364" cy="359075"/>
            <a:chOff x="-60988625" y="3740800"/>
            <a:chExt cx="316650" cy="310350"/>
          </a:xfrm>
        </p:grpSpPr>
        <p:sp>
          <p:nvSpPr>
            <p:cNvPr id="6" name="Google Shape;612;p39">
              <a:extLst>
                <a:ext uri="{FF2B5EF4-FFF2-40B4-BE49-F238E27FC236}">
                  <a16:creationId xmlns:a16="http://schemas.microsoft.com/office/drawing/2014/main" id="{7AE0429D-63E4-415D-EA41-A7E5DB0FF728}"/>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3;p39">
              <a:extLst>
                <a:ext uri="{FF2B5EF4-FFF2-40B4-BE49-F238E27FC236}">
                  <a16:creationId xmlns:a16="http://schemas.microsoft.com/office/drawing/2014/main" id="{AC05374D-0937-6799-22F2-EFE3C66D3B6D}"/>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14;p39">
              <a:extLst>
                <a:ext uri="{FF2B5EF4-FFF2-40B4-BE49-F238E27FC236}">
                  <a16:creationId xmlns:a16="http://schemas.microsoft.com/office/drawing/2014/main" id="{88E110F3-2125-3FA6-E8FE-5F12BDBF473B}"/>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053;p58">
            <a:extLst>
              <a:ext uri="{FF2B5EF4-FFF2-40B4-BE49-F238E27FC236}">
                <a16:creationId xmlns:a16="http://schemas.microsoft.com/office/drawing/2014/main" id="{8FDD986F-1119-AD4B-24B3-C61FA71A808E}"/>
              </a:ext>
            </a:extLst>
          </p:cNvPr>
          <p:cNvGrpSpPr/>
          <p:nvPr/>
        </p:nvGrpSpPr>
        <p:grpSpPr>
          <a:xfrm>
            <a:off x="7974497" y="390393"/>
            <a:ext cx="339253" cy="318042"/>
            <a:chOff x="5049725" y="2635825"/>
            <a:chExt cx="481825" cy="451700"/>
          </a:xfrm>
          <a:solidFill>
            <a:schemeClr val="bg1">
              <a:lumMod val="25000"/>
            </a:schemeClr>
          </a:solidFill>
        </p:grpSpPr>
        <p:sp>
          <p:nvSpPr>
            <p:cNvPr id="10" name="Google Shape;5054;p58">
              <a:extLst>
                <a:ext uri="{FF2B5EF4-FFF2-40B4-BE49-F238E27FC236}">
                  <a16:creationId xmlns:a16="http://schemas.microsoft.com/office/drawing/2014/main" id="{27D0ED03-626B-2FA6-C55B-840F69D862C2}"/>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5055;p58">
              <a:extLst>
                <a:ext uri="{FF2B5EF4-FFF2-40B4-BE49-F238E27FC236}">
                  <a16:creationId xmlns:a16="http://schemas.microsoft.com/office/drawing/2014/main" id="{51804DDF-8C73-CD6A-C2E3-75FFC7675E8A}"/>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5056;p58">
              <a:extLst>
                <a:ext uri="{FF2B5EF4-FFF2-40B4-BE49-F238E27FC236}">
                  <a16:creationId xmlns:a16="http://schemas.microsoft.com/office/drawing/2014/main" id="{7E777C54-56B3-BA17-9CF5-0AD1B84956B0}"/>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00348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0">
          <a:extLst>
            <a:ext uri="{FF2B5EF4-FFF2-40B4-BE49-F238E27FC236}">
              <a16:creationId xmlns:a16="http://schemas.microsoft.com/office/drawing/2014/main" id="{1AA92677-041D-A356-A4CF-AD2B1BFEA5B2}"/>
            </a:ext>
          </a:extLst>
        </p:cNvPr>
        <p:cNvGrpSpPr/>
        <p:nvPr/>
      </p:nvGrpSpPr>
      <p:grpSpPr>
        <a:xfrm>
          <a:off x="0" y="0"/>
          <a:ext cx="0" cy="0"/>
          <a:chOff x="0" y="0"/>
          <a:chExt cx="0" cy="0"/>
        </a:xfrm>
      </p:grpSpPr>
      <p:sp>
        <p:nvSpPr>
          <p:cNvPr id="811" name="Google Shape;811;p46">
            <a:extLst>
              <a:ext uri="{FF2B5EF4-FFF2-40B4-BE49-F238E27FC236}">
                <a16:creationId xmlns:a16="http://schemas.microsoft.com/office/drawing/2014/main" id="{622F0163-3F26-E918-4B33-785771203F37}"/>
              </a:ext>
            </a:extLst>
          </p:cNvPr>
          <p:cNvSpPr txBox="1">
            <a:spLocks noGrp="1"/>
          </p:cNvSpPr>
          <p:nvPr>
            <p:ph type="body" idx="4294967295"/>
          </p:nvPr>
        </p:nvSpPr>
        <p:spPr>
          <a:xfrm>
            <a:off x="720000" y="1086975"/>
            <a:ext cx="7704000" cy="342775"/>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latin typeface="Barlow Condensed" panose="00000506000000000000" pitchFamily="2" charset="0"/>
              </a:rPr>
              <a:t>Dưới đây là sơ đồ tổng quan của dự án</a:t>
            </a:r>
            <a:endParaRPr sz="1200" dirty="0">
              <a:latin typeface="Barlow Condensed" panose="00000506000000000000" pitchFamily="2" charset="0"/>
            </a:endParaRPr>
          </a:p>
        </p:txBody>
      </p:sp>
      <p:sp>
        <p:nvSpPr>
          <p:cNvPr id="812" name="Google Shape;812;p46">
            <a:extLst>
              <a:ext uri="{FF2B5EF4-FFF2-40B4-BE49-F238E27FC236}">
                <a16:creationId xmlns:a16="http://schemas.microsoft.com/office/drawing/2014/main" id="{2D2E01B5-13FC-966E-4571-142BEA281F8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e Vietnam Pro" pitchFamily="2" charset="0"/>
              </a:rPr>
              <a:t>Tổng quan hệ thống</a:t>
            </a:r>
            <a:endParaRPr dirty="0">
              <a:latin typeface="Be Vietnam Pro" pitchFamily="2" charset="0"/>
            </a:endParaRPr>
          </a:p>
        </p:txBody>
      </p:sp>
      <p:pic>
        <p:nvPicPr>
          <p:cNvPr id="4" name="Hình ảnh 3">
            <a:extLst>
              <a:ext uri="{FF2B5EF4-FFF2-40B4-BE49-F238E27FC236}">
                <a16:creationId xmlns:a16="http://schemas.microsoft.com/office/drawing/2014/main" id="{09B54FD0-ADCE-E47E-6C60-717A35E8C8B4}"/>
              </a:ext>
            </a:extLst>
          </p:cNvPr>
          <p:cNvPicPr>
            <a:picLocks noChangeAspect="1"/>
          </p:cNvPicPr>
          <p:nvPr/>
        </p:nvPicPr>
        <p:blipFill>
          <a:blip r:embed="rId3"/>
          <a:stretch>
            <a:fillRect/>
          </a:stretch>
        </p:blipFill>
        <p:spPr>
          <a:xfrm>
            <a:off x="720000" y="1600200"/>
            <a:ext cx="8241500" cy="3147248"/>
          </a:xfrm>
          <a:prstGeom prst="rect">
            <a:avLst/>
          </a:prstGeom>
        </p:spPr>
      </p:pic>
    </p:spTree>
    <p:extLst>
      <p:ext uri="{BB962C8B-B14F-4D97-AF65-F5344CB8AC3E}">
        <p14:creationId xmlns:p14="http://schemas.microsoft.com/office/powerpoint/2010/main" val="2189234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 Black &amp; White Pitch Deck by Slidesgo">
  <a:themeElements>
    <a:clrScheme name="Simple Light">
      <a:dk1>
        <a:srgbClr val="262626"/>
      </a:dk1>
      <a:lt1>
        <a:srgbClr val="EBEBEC"/>
      </a:lt1>
      <a:dk2>
        <a:srgbClr val="797676"/>
      </a:dk2>
      <a:lt2>
        <a:srgbClr val="C7C5C5"/>
      </a:lt2>
      <a:accent1>
        <a:srgbClr val="FFFFFF"/>
      </a:accent1>
      <a:accent2>
        <a:srgbClr val="FFFFFF"/>
      </a:accent2>
      <a:accent3>
        <a:srgbClr val="FFFFFF"/>
      </a:accent3>
      <a:accent4>
        <a:srgbClr val="FFFFFF"/>
      </a:accent4>
      <a:accent5>
        <a:srgbClr val="FFFFFF"/>
      </a:accent5>
      <a:accent6>
        <a:srgbClr val="FFFFFF"/>
      </a:accent6>
      <a:hlink>
        <a:srgbClr val="2626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TotalTime>
  <Words>2675</Words>
  <Application>Microsoft Office PowerPoint</Application>
  <PresentationFormat>Trình chiếu Trên màn hình (16:9)</PresentationFormat>
  <Paragraphs>196</Paragraphs>
  <Slides>22</Slides>
  <Notes>16</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22</vt:i4>
      </vt:variant>
    </vt:vector>
  </HeadingPairs>
  <TitlesOfParts>
    <vt:vector size="34" baseType="lpstr">
      <vt:lpstr>Raleway</vt:lpstr>
      <vt:lpstr>Calibri Light</vt:lpstr>
      <vt:lpstr>Barlow Condensed</vt:lpstr>
      <vt:lpstr>Nunito Light</vt:lpstr>
      <vt:lpstr>Be Vietnam Pro</vt:lpstr>
      <vt:lpstr>Arial</vt:lpstr>
      <vt:lpstr>Anaheim</vt:lpstr>
      <vt:lpstr>Source Serif Pro</vt:lpstr>
      <vt:lpstr>Platypi Medium</vt:lpstr>
      <vt:lpstr>Times New Roman</vt:lpstr>
      <vt:lpstr>Syne</vt:lpstr>
      <vt:lpstr> Black &amp; White Pitch Deck by Slidesgo</vt:lpstr>
      <vt:lpstr>  THIẾT KẾ VÀ PHÁT TRIỂN HỆ THỐNG ĐẶT VÉ XEM PHIM TRỰC TUYẾN SỬ DỤNG KIẾN TRÚC MICROSERVICES VÀ GIAO DIỆN ĐA NỀN TẢNG </vt:lpstr>
      <vt:lpstr>Giới thiệu đề tài</vt:lpstr>
      <vt:lpstr>Bản trình bày PowerPoint</vt:lpstr>
      <vt:lpstr>Bản trình bày PowerPoint</vt:lpstr>
      <vt:lpstr>MONOLITHIC ARCHITECTURE</vt:lpstr>
      <vt:lpstr>Microservices Architecture</vt:lpstr>
      <vt:lpstr>LỰA CHỌN KIẾN TRÚC</vt:lpstr>
      <vt:lpstr>CÁC SERVICES CHÍNH</vt:lpstr>
      <vt:lpstr>Tổng quan hệ thống</vt:lpstr>
      <vt:lpstr>Spring Boot</vt:lpstr>
      <vt:lpstr>Next.js</vt:lpstr>
      <vt:lpstr>Angular</vt:lpstr>
      <vt:lpstr>Xây dựng giao diện</vt:lpstr>
      <vt:lpstr>QUY TRÌNH XÂY DỰNG HỆ THỐNG</vt:lpstr>
      <vt:lpstr>Bản trình bày PowerPoint</vt:lpstr>
      <vt:lpstr>QUẢN LÝ DỮ LIỆU</vt:lpstr>
      <vt:lpstr>TỐI ƯU HIỆU XUẤT</vt:lpstr>
      <vt:lpstr>Bản trình bày PowerPoint</vt:lpstr>
      <vt:lpstr>KẾT QUẢ ĐẠT ĐƯỢC</vt:lpstr>
      <vt:lpstr>HƯỚNG PHÁT TRIỂN</vt:lpstr>
      <vt:lpstr>THANKS!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Phan Thanh Thưởng</cp:lastModifiedBy>
  <cp:revision>15</cp:revision>
  <dcterms:modified xsi:type="dcterms:W3CDTF">2024-12-10T15:58:40Z</dcterms:modified>
</cp:coreProperties>
</file>